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49"/>
  </p:notesMasterIdLst>
  <p:sldIdLst>
    <p:sldId id="635" r:id="rId2"/>
    <p:sldId id="355" r:id="rId3"/>
    <p:sldId id="357" r:id="rId4"/>
    <p:sldId id="647" r:id="rId5"/>
    <p:sldId id="648" r:id="rId6"/>
    <p:sldId id="362" r:id="rId7"/>
    <p:sldId id="363" r:id="rId8"/>
    <p:sldId id="636" r:id="rId9"/>
    <p:sldId id="637" r:id="rId10"/>
    <p:sldId id="642" r:id="rId11"/>
    <p:sldId id="365" r:id="rId12"/>
    <p:sldId id="370" r:id="rId13"/>
    <p:sldId id="372" r:id="rId14"/>
    <p:sldId id="374" r:id="rId15"/>
    <p:sldId id="375" r:id="rId16"/>
    <p:sldId id="376" r:id="rId17"/>
    <p:sldId id="377" r:id="rId18"/>
    <p:sldId id="378" r:id="rId19"/>
    <p:sldId id="379" r:id="rId20"/>
    <p:sldId id="384" r:id="rId21"/>
    <p:sldId id="385" r:id="rId22"/>
    <p:sldId id="386" r:id="rId23"/>
    <p:sldId id="387" r:id="rId24"/>
    <p:sldId id="388" r:id="rId25"/>
    <p:sldId id="389" r:id="rId26"/>
    <p:sldId id="396" r:id="rId27"/>
    <p:sldId id="397" r:id="rId28"/>
    <p:sldId id="398" r:id="rId29"/>
    <p:sldId id="399" r:id="rId30"/>
    <p:sldId id="400" r:id="rId31"/>
    <p:sldId id="401" r:id="rId32"/>
    <p:sldId id="643" r:id="rId33"/>
    <p:sldId id="644" r:id="rId34"/>
    <p:sldId id="645" r:id="rId35"/>
    <p:sldId id="408" r:id="rId36"/>
    <p:sldId id="409" r:id="rId37"/>
    <p:sldId id="410" r:id="rId38"/>
    <p:sldId id="411" r:id="rId39"/>
    <p:sldId id="413" r:id="rId40"/>
    <p:sldId id="414" r:id="rId41"/>
    <p:sldId id="415" r:id="rId42"/>
    <p:sldId id="417" r:id="rId43"/>
    <p:sldId id="418" r:id="rId44"/>
    <p:sldId id="419" r:id="rId45"/>
    <p:sldId id="646" r:id="rId46"/>
    <p:sldId id="420" r:id="rId47"/>
    <p:sldId id="421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75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A42D5-46ED-425E-8FB5-CA0A29C7E1CB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7C00F-B65F-4CE3-B376-F9CA49CF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2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lendingclub.com/investing/peer-to-peer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monexo.co/en/lender-faqs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ebb-site.com/articles/enigma.asp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er.ai/learn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lternativedata.org/data-provider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7EZ3G7XBcRJbFlITkRzVEY2dVE/view?usp=sharing" TargetMode="External"/><Relationship Id="rId2" Type="http://schemas.openxmlformats.org/officeDocument/2006/relationships/hyperlink" Target="http://www.tomshardware.com/news/facebook-exploit-data-american-voters,36688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PcJEFFWN_k&amp;t=18s" TargetMode="External"/><Relationship Id="rId2" Type="http://schemas.openxmlformats.org/officeDocument/2006/relationships/hyperlink" Target="https://www.youtube.com/watch?v=TcUlzuQ27iQ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blog.patternbuilders.com/2011/03/02/tales-of-beers-and-diapers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kenwkliu/ideas/blob/master/colab/MarketBasket.ipynb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kenwkliu/ideas/blob/master/colab/WebScrape.ipynb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www.tomshardware.com/news/facebook-exploit-data-american-voters,36688.html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kenwkliu/ideas/blob/master/colab/segmentChinese.ipynb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kenwkliu/ideas/blob/master/colab/PreprocessText.ipynb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wired.com/story/99-phones-fake-google-maps-traffic-jam/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5/03/orbital-insight/" TargetMode="External"/><Relationship Id="rId2" Type="http://schemas.openxmlformats.org/officeDocument/2006/relationships/hyperlink" Target="https://orbitalinsigh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rsmetrics.com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kus.business.hsbc.com.hk/english/bot.htm?isJSEnabled=1&amp;businessArea=Root&amp;channel=Root&amp;startContext=Root.Cards.Business%20MasterCar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legraph.co.uk/technology/mobile-phones/8202833/South-Koreans-find-love-with-virtual-girlfriend-iPhone-app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576" y="1412776"/>
            <a:ext cx="7704856" cy="2592288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4900" dirty="0" smtClean="0"/>
              <a:t>Algorithmic </a:t>
            </a:r>
            <a:r>
              <a:rPr lang="en-US" sz="4900" dirty="0"/>
              <a:t>and </a:t>
            </a:r>
            <a:r>
              <a:rPr lang="en-US" sz="4900" dirty="0" smtClean="0"/>
              <a:t/>
            </a:r>
            <a:br>
              <a:rPr lang="en-US" sz="4900" dirty="0" smtClean="0"/>
            </a:br>
            <a:r>
              <a:rPr lang="en-US" sz="4900" dirty="0" smtClean="0"/>
              <a:t>High-Frequency </a:t>
            </a:r>
            <a:r>
              <a:rPr lang="en-US" sz="4900" dirty="0"/>
              <a:t>Trading</a:t>
            </a:r>
            <a:br>
              <a:rPr lang="en-US" sz="4900" dirty="0"/>
            </a:br>
            <a:r>
              <a:rPr lang="en-US" sz="3100" dirty="0">
                <a:solidFill>
                  <a:srgbClr val="002060"/>
                </a:solidFill>
              </a:rPr>
              <a:t>Big &amp; Alternative Data</a:t>
            </a:r>
            <a:r>
              <a:rPr lang="en-US" sz="3600" dirty="0">
                <a:solidFill>
                  <a:srgbClr val="002060"/>
                </a:solidFill>
              </a:rPr>
              <a:t>	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99592" y="5157192"/>
            <a:ext cx="3816424" cy="648072"/>
          </a:xfrm>
        </p:spPr>
        <p:txBody>
          <a:bodyPr/>
          <a:lstStyle/>
          <a:p>
            <a:pPr algn="l"/>
            <a:r>
              <a:rPr lang="en-US" dirty="0" smtClean="0"/>
              <a:t>Ken Liu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08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P2P Lending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84887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 </a:t>
            </a:r>
            <a:r>
              <a:rPr lang="en-US" sz="1600" b="1" dirty="0" err="1" smtClean="0"/>
              <a:t>LendingClub</a:t>
            </a:r>
            <a:r>
              <a:rPr lang="en-US" sz="1600" dirty="0" smtClean="0"/>
              <a:t>. </a:t>
            </a:r>
            <a:r>
              <a:rPr lang="en-US" sz="1600" dirty="0"/>
              <a:t>enables individuals to borrow and </a:t>
            </a:r>
            <a:r>
              <a:rPr lang="en-US" sz="1600" dirty="0">
                <a:hlinkClick r:id="rId2"/>
              </a:rPr>
              <a:t>lend money</a:t>
            </a:r>
            <a:r>
              <a:rPr lang="en-US" sz="1600" dirty="0"/>
              <a:t> without the use of an official financial institution as an intermediary</a:t>
            </a:r>
            <a:br>
              <a:rPr lang="en-US" sz="1600" dirty="0"/>
            </a:br>
            <a:endParaRPr lang="en-US" sz="1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10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0888"/>
            <a:ext cx="3438204" cy="33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628" y="3429000"/>
            <a:ext cx="3990591" cy="140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92080" y="537321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hlinkClick r:id="rId5"/>
              </a:rPr>
              <a:t>Monexo</a:t>
            </a:r>
            <a:r>
              <a:rPr lang="en-US" sz="1800" dirty="0" smtClean="0">
                <a:hlinkClick r:id="rId5"/>
              </a:rPr>
              <a:t> Lender</a:t>
            </a:r>
            <a:endParaRPr lang="en-US" sz="1800" dirty="0"/>
          </a:p>
        </p:txBody>
      </p:sp>
      <p:sp>
        <p:nvSpPr>
          <p:cNvPr id="2" name="Right Arrow 1"/>
          <p:cNvSpPr/>
          <p:nvPr/>
        </p:nvSpPr>
        <p:spPr bwMode="auto">
          <a:xfrm>
            <a:off x="4824028" y="5382508"/>
            <a:ext cx="468052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3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Example: News Filter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2451"/>
            <a:ext cx="8360754" cy="280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994622"/>
            <a:ext cx="3855346" cy="208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65" y="3615590"/>
            <a:ext cx="2235733" cy="203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5754742"/>
            <a:ext cx="4951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J.P. Morgan Asset Management, Bloomberg</a:t>
            </a:r>
          </a:p>
        </p:txBody>
      </p:sp>
    </p:spTree>
    <p:extLst>
      <p:ext uri="{BB962C8B-B14F-4D97-AF65-F5344CB8AC3E}">
        <p14:creationId xmlns:p14="http://schemas.microsoft.com/office/powerpoint/2010/main" val="1229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Example: </a:t>
            </a:r>
            <a:r>
              <a:rPr lang="en-US" dirty="0"/>
              <a:t>Detect Unusual Trading Activity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174616" cy="122413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>
                <a:hlinkClick r:id="rId2"/>
              </a:rPr>
              <a:t>The </a:t>
            </a:r>
            <a:r>
              <a:rPr lang="en-US" sz="1800" dirty="0">
                <a:hlinkClick r:id="rId2"/>
              </a:rPr>
              <a:t>Enigma Network: 50 stocks not to </a:t>
            </a:r>
            <a:r>
              <a:rPr lang="en-US" sz="1800" dirty="0" smtClean="0">
                <a:hlinkClick r:id="rId2"/>
              </a:rPr>
              <a:t>own (David Webb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pic>
        <p:nvPicPr>
          <p:cNvPr id="2050" name="Picture 2" descr="https://webb-site.com/images/enigm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060848"/>
            <a:ext cx="6696744" cy="428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97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Example: Social Trading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Learn </a:t>
            </a:r>
            <a:r>
              <a:rPr lang="en-US" sz="2000" dirty="0"/>
              <a:t>user trading patterns </a:t>
            </a:r>
            <a:br>
              <a:rPr lang="en-US" sz="2000" dirty="0"/>
            </a:br>
            <a:r>
              <a:rPr lang="en-US" sz="2000" dirty="0"/>
              <a:t>and </a:t>
            </a:r>
            <a:r>
              <a:rPr lang="en-US" sz="2000" dirty="0" smtClean="0"/>
              <a:t>behaviors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Money-making users can get </a:t>
            </a:r>
            <a:br>
              <a:rPr lang="en-US" sz="2000" dirty="0"/>
            </a:br>
            <a:r>
              <a:rPr lang="en-US" sz="2000" dirty="0"/>
              <a:t>paid for </a:t>
            </a:r>
            <a:r>
              <a:rPr lang="en-US" sz="2000" b="1" dirty="0">
                <a:solidFill>
                  <a:srgbClr val="0070C0"/>
                </a:solidFill>
              </a:rPr>
              <a:t>viewing their profitable</a:t>
            </a: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portfolios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70C0"/>
                </a:solidFill>
              </a:rPr>
              <a:t>transaction </a:t>
            </a: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notifications</a:t>
            </a:r>
          </a:p>
          <a:p>
            <a:pPr lvl="1"/>
            <a:endParaRPr lang="en-US" dirty="0"/>
          </a:p>
        </p:txBody>
      </p:sp>
      <p:pic>
        <p:nvPicPr>
          <p:cNvPr id="9" name="ymail_attachmentId8874" descr="17dee961-e104-4b2a-a7cb-36bd715f8f8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68760"/>
            <a:ext cx="2792342" cy="496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85" y="4365104"/>
            <a:ext cx="29622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ultiply 1"/>
          <p:cNvSpPr/>
          <p:nvPr/>
        </p:nvSpPr>
        <p:spPr bwMode="auto">
          <a:xfrm>
            <a:off x="1619671" y="3336429"/>
            <a:ext cx="1584175" cy="3600400"/>
          </a:xfrm>
          <a:prstGeom prst="mathMultiply">
            <a:avLst/>
          </a:prstGeom>
          <a:solidFill>
            <a:schemeClr val="accent1">
              <a:alpha val="7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9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Example: Social Trading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/>
          </a:p>
        </p:txBody>
      </p:sp>
      <p:pic>
        <p:nvPicPr>
          <p:cNvPr id="4098" name="Picture 2" descr="Training D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" t="2765" r="31162" b="3639"/>
          <a:stretch/>
        </p:blipFill>
        <p:spPr bwMode="auto">
          <a:xfrm>
            <a:off x="5076056" y="2060848"/>
            <a:ext cx="3895726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1844824"/>
            <a:ext cx="46440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Numer.ai</a:t>
            </a:r>
            <a:r>
              <a:rPr lang="en-US" sz="1600" dirty="0" smtClean="0"/>
              <a:t>: </a:t>
            </a:r>
            <a:r>
              <a:rPr lang="en-US" sz="1600" dirty="0">
                <a:hlinkClick r:id="rId3"/>
              </a:rPr>
              <a:t>https://numer.ai/learn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data scientist </a:t>
            </a:r>
            <a:r>
              <a:rPr lang="en-US" sz="1600" dirty="0" smtClean="0"/>
              <a:t>has </a:t>
            </a:r>
            <a:r>
              <a:rPr lang="en-US" sz="1600" dirty="0"/>
              <a:t>a machine learning model that is better than all the </a:t>
            </a:r>
            <a:r>
              <a:rPr lang="en-US" sz="1600" dirty="0" smtClean="0"/>
              <a:t>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Not </a:t>
            </a:r>
            <a:r>
              <a:rPr lang="en-US" sz="1600" dirty="0"/>
              <a:t>a search for the ‘best’ model; it is a platform to synthesize many different models with many different </a:t>
            </a:r>
            <a:r>
              <a:rPr lang="en-US" sz="1600" dirty="0" smtClean="0"/>
              <a:t>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Collaboration </a:t>
            </a:r>
            <a:r>
              <a:rPr lang="en-US" sz="1600" dirty="0"/>
              <a:t>to build the </a:t>
            </a:r>
            <a:r>
              <a:rPr lang="en-US" sz="1600" b="1" dirty="0">
                <a:solidFill>
                  <a:srgbClr val="0070C0"/>
                </a:solidFill>
              </a:rPr>
              <a:t>meta </a:t>
            </a:r>
            <a:r>
              <a:rPr lang="en-US" sz="1600" b="1" dirty="0" smtClean="0">
                <a:solidFill>
                  <a:srgbClr val="0070C0"/>
                </a:solidFill>
              </a:rPr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Reward with </a:t>
            </a:r>
            <a:r>
              <a:rPr lang="en-US" sz="1600" b="1" dirty="0">
                <a:solidFill>
                  <a:srgbClr val="0070C0"/>
                </a:solidFill>
              </a:rPr>
              <a:t>cryptocurrency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6912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Breakdown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5949280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Breakdown of alternative data sources used by the buy </a:t>
            </a:r>
            <a:r>
              <a:rPr lang="en-US" sz="1600" dirty="0" smtClean="0"/>
              <a:t>side. </a:t>
            </a:r>
            <a:r>
              <a:rPr lang="en-US" sz="1600" i="1" dirty="0" smtClean="0"/>
              <a:t>Source</a:t>
            </a:r>
            <a:r>
              <a:rPr lang="en-US" sz="1600" i="1" dirty="0"/>
              <a:t>: </a:t>
            </a:r>
            <a:r>
              <a:rPr lang="en-US" sz="1600" dirty="0" err="1"/>
              <a:t>Neudata</a:t>
            </a:r>
            <a:endParaRPr lang="en-US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69516"/>
            <a:ext cx="6590059" cy="430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30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Evaluation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471630"/>
              </p:ext>
            </p:extLst>
          </p:nvPr>
        </p:nvGraphicFramePr>
        <p:xfrm>
          <a:off x="539552" y="1914872"/>
          <a:ext cx="8064896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2857"/>
                <a:gridCol w="6122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history length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earliest point from which historical point in time data is available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frequency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frequency with which data can be delivered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Universe coverage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many investable companies the dataset relates to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Market obscurity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well-known this dataset is to institutional Investors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Crowding factor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many hedge funds and asset management clients are using this dataset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Uniqueness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unique this specific dataset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quality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Completeness, structure, accuracy and timeliness of data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Annual price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Annual subscription price charged by the data provider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39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Evaluation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80" y="2060848"/>
            <a:ext cx="499782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86050" y="5631001"/>
            <a:ext cx="40470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China </a:t>
            </a:r>
            <a:r>
              <a:rPr lang="en-US" sz="1400" dirty="0"/>
              <a:t>manufacturing </a:t>
            </a:r>
            <a:r>
              <a:rPr lang="en-US" sz="1400" dirty="0" smtClean="0"/>
              <a:t>dataset. </a:t>
            </a:r>
            <a:r>
              <a:rPr lang="en-US" sz="1400" i="1" dirty="0" smtClean="0"/>
              <a:t>Source</a:t>
            </a:r>
            <a:r>
              <a:rPr lang="en-US" sz="1400" i="1" dirty="0"/>
              <a:t>: </a:t>
            </a:r>
            <a:r>
              <a:rPr lang="en-US" sz="1400" dirty="0" err="1"/>
              <a:t>Neudata</a:t>
            </a:r>
            <a:r>
              <a:rPr lang="en-US" sz="14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2060848"/>
            <a:ext cx="39604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Satellite </a:t>
            </a:r>
            <a:r>
              <a:rPr lang="en-US" sz="1400" dirty="0"/>
              <a:t>imagery </a:t>
            </a:r>
            <a:r>
              <a:rPr lang="en-US" sz="1400" dirty="0" smtClean="0"/>
              <a:t>tracking </a:t>
            </a:r>
            <a:r>
              <a:rPr lang="en-US" sz="1400" dirty="0"/>
              <a:t>economic activity in </a:t>
            </a:r>
            <a:r>
              <a:rPr lang="en-US" sz="1400" dirty="0" smtClean="0"/>
              <a:t>China. A manufacturing index based on images </a:t>
            </a:r>
            <a:r>
              <a:rPr lang="en-US" sz="1400" dirty="0"/>
              <a:t>of around </a:t>
            </a:r>
            <a:r>
              <a:rPr lang="en-US" sz="1400" b="1" dirty="0">
                <a:solidFill>
                  <a:srgbClr val="0070C0"/>
                </a:solidFill>
              </a:rPr>
              <a:t>6000 industrial sites </a:t>
            </a:r>
            <a:r>
              <a:rPr lang="en-US" sz="1400" dirty="0"/>
              <a:t>across </a:t>
            </a:r>
            <a:r>
              <a:rPr lang="en-US" sz="1400" dirty="0" smtClean="0"/>
              <a:t>covering </a:t>
            </a:r>
            <a:r>
              <a:rPr lang="en-US" sz="1400" b="1" dirty="0">
                <a:solidFill>
                  <a:srgbClr val="0070C0"/>
                </a:solidFill>
              </a:rPr>
              <a:t>500,000 square km</a:t>
            </a:r>
            <a:r>
              <a:rPr lang="en-US" sz="1400" dirty="0" smtClean="0"/>
              <a:t>.</a:t>
            </a:r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Data points </a:t>
            </a:r>
            <a:r>
              <a:rPr lang="en-US" sz="1400" b="1" dirty="0" smtClean="0">
                <a:solidFill>
                  <a:srgbClr val="0070C0"/>
                </a:solidFill>
              </a:rPr>
              <a:t>delivered three times </a:t>
            </a:r>
            <a:r>
              <a:rPr lang="en-US" sz="1400" b="1" dirty="0">
                <a:solidFill>
                  <a:srgbClr val="0070C0"/>
                </a:solidFill>
              </a:rPr>
              <a:t>per week with a two-week delay</a:t>
            </a:r>
            <a:r>
              <a:rPr lang="en-US" sz="1400" dirty="0"/>
              <a:t>. </a:t>
            </a:r>
            <a:r>
              <a:rPr lang="en-US" sz="1400" dirty="0" smtClean="0"/>
              <a:t>History </a:t>
            </a:r>
            <a:r>
              <a:rPr lang="en-US" sz="1400" dirty="0"/>
              <a:t>is </a:t>
            </a:r>
            <a:r>
              <a:rPr lang="en-US" sz="1400" b="1" dirty="0">
                <a:solidFill>
                  <a:srgbClr val="0070C0"/>
                </a:solidFill>
              </a:rPr>
              <a:t>available from </a:t>
            </a:r>
            <a:r>
              <a:rPr lang="en-US" sz="1400" b="1" dirty="0" smtClean="0">
                <a:solidFill>
                  <a:srgbClr val="0070C0"/>
                </a:solidFill>
              </a:rPr>
              <a:t>2004</a:t>
            </a:r>
          </a:p>
          <a:p>
            <a:endParaRPr lang="en-US" sz="1400" dirty="0" smtClean="0"/>
          </a:p>
          <a:p>
            <a:r>
              <a:rPr lang="en-US" sz="1400" dirty="0" smtClean="0"/>
              <a:t>Index claims better </a:t>
            </a:r>
            <a:r>
              <a:rPr lang="en-US" sz="1400" dirty="0"/>
              <a:t>than the Chinese </a:t>
            </a:r>
            <a:r>
              <a:rPr lang="en-US" sz="1400" dirty="0" smtClean="0"/>
              <a:t>Purchasing </a:t>
            </a:r>
            <a:r>
              <a:rPr lang="en-US" sz="1400" dirty="0"/>
              <a:t>Managers Index (PMI), </a:t>
            </a:r>
            <a:r>
              <a:rPr lang="en-US" sz="1400" dirty="0" smtClean="0"/>
              <a:t>as it is </a:t>
            </a:r>
            <a:r>
              <a:rPr lang="en-US" sz="1400" dirty="0"/>
              <a:t>questioned </a:t>
            </a:r>
            <a:r>
              <a:rPr lang="en-US" sz="1400" dirty="0" smtClean="0"/>
              <a:t>for </a:t>
            </a:r>
            <a:r>
              <a:rPr lang="en-US" sz="1400" dirty="0"/>
              <a:t>a lack of accuracy and reliability</a:t>
            </a:r>
            <a:r>
              <a:rPr lang="en-US" sz="1400" dirty="0" smtClean="0"/>
              <a:t>.</a:t>
            </a:r>
          </a:p>
          <a:p>
            <a:endParaRPr lang="en-US" sz="1400" dirty="0" smtClean="0"/>
          </a:p>
          <a:p>
            <a:r>
              <a:rPr lang="en-US" sz="1400" dirty="0" smtClean="0"/>
              <a:t>In 2017</a:t>
            </a:r>
            <a:r>
              <a:rPr lang="en-US" sz="1400" dirty="0"/>
              <a:t>,</a:t>
            </a:r>
            <a:r>
              <a:rPr lang="en-US" sz="1400" dirty="0" smtClean="0"/>
              <a:t> has </a:t>
            </a:r>
            <a:r>
              <a:rPr lang="en-US" sz="1400" b="1" dirty="0">
                <a:solidFill>
                  <a:srgbClr val="0070C0"/>
                </a:solidFill>
              </a:rPr>
              <a:t>four clients receiving the same underlying data</a:t>
            </a:r>
            <a:r>
              <a:rPr lang="en-US" sz="1400" dirty="0" smtClean="0"/>
              <a:t>. In 2018, mapping specific industrial sites </a:t>
            </a:r>
            <a:r>
              <a:rPr lang="en-US" sz="1400" dirty="0"/>
              <a:t>to underlying </a:t>
            </a:r>
            <a:r>
              <a:rPr lang="en-US" sz="1400" dirty="0" smtClean="0"/>
              <a:t>companies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286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Summary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77087"/>
            <a:ext cx="5832648" cy="4228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67744" y="5877272"/>
            <a:ext cx="4342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Alternative Dataset Providers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Datatact: 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Social Media Big Data Analytics </a:t>
            </a: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Fan Pages </a:t>
            </a:r>
            <a:r>
              <a:rPr lang="en-US" sz="2000" i="1" dirty="0" smtClean="0">
                <a:solidFill>
                  <a:srgbClr val="0070C0"/>
                </a:solidFill>
              </a:rPr>
              <a:t>(1K +)</a:t>
            </a:r>
            <a:endParaRPr lang="en-US" sz="2000" i="1" dirty="0">
              <a:solidFill>
                <a:srgbClr val="0070C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Posts 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2.7M </a:t>
            </a:r>
            <a:r>
              <a:rPr lang="en-US" sz="2000" i="1" dirty="0">
                <a:solidFill>
                  <a:srgbClr val="0070C0"/>
                </a:solidFill>
              </a:rPr>
              <a:t>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Comments 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35M </a:t>
            </a:r>
            <a:r>
              <a:rPr lang="en-US" sz="2000" i="1" dirty="0">
                <a:solidFill>
                  <a:srgbClr val="0070C0"/>
                </a:solidFill>
              </a:rPr>
              <a:t>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Reactions </a:t>
            </a:r>
            <a:r>
              <a:rPr lang="en-US" sz="2000" dirty="0" smtClean="0"/>
              <a:t>- Like</a:t>
            </a:r>
            <a:r>
              <a:rPr lang="en-US" sz="2000" dirty="0"/>
              <a:t>, Love, </a:t>
            </a:r>
            <a:r>
              <a:rPr lang="en-US" sz="2000" dirty="0" err="1"/>
              <a:t>Haha</a:t>
            </a:r>
            <a:r>
              <a:rPr lang="en-US" sz="2000" dirty="0"/>
              <a:t>, Angry, Wow, </a:t>
            </a:r>
            <a:r>
              <a:rPr lang="en-US" sz="2000" dirty="0" smtClean="0"/>
              <a:t>Sad </a:t>
            </a:r>
            <a:r>
              <a:rPr lang="en-US" sz="2000" i="1" dirty="0">
                <a:solidFill>
                  <a:srgbClr val="0070C0"/>
                </a:solidFill>
              </a:rPr>
              <a:t>(50M 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Shares </a:t>
            </a:r>
            <a:r>
              <a:rPr lang="en-US" sz="2000" i="1" dirty="0">
                <a:solidFill>
                  <a:srgbClr val="0070C0"/>
                </a:solidFill>
              </a:rPr>
              <a:t>(5M </a:t>
            </a:r>
            <a:r>
              <a:rPr lang="en-US" sz="2000" i="1" dirty="0" smtClean="0">
                <a:solidFill>
                  <a:srgbClr val="0070C0"/>
                </a:solidFill>
              </a:rPr>
              <a:t>+)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i="1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Date</a:t>
            </a:r>
            <a:r>
              <a:rPr lang="en-US" sz="2000" dirty="0"/>
              <a:t>: from 2009 to 2018-4 (</a:t>
            </a:r>
            <a:r>
              <a:rPr lang="en-US" sz="2000" dirty="0">
                <a:hlinkClick r:id="rId2"/>
              </a:rPr>
              <a:t>Cambridge </a:t>
            </a:r>
            <a:r>
              <a:rPr lang="en-US" sz="2000" dirty="0" err="1">
                <a:hlinkClick r:id="rId2"/>
              </a:rPr>
              <a:t>Analytica</a:t>
            </a:r>
            <a:r>
              <a:rPr lang="en-US" sz="2000" dirty="0">
                <a:hlinkClick r:id="rId2"/>
              </a:rPr>
              <a:t> </a:t>
            </a:r>
            <a:r>
              <a:rPr lang="en-US" sz="2000" dirty="0" smtClean="0">
                <a:hlinkClick r:id="rId2"/>
              </a:rPr>
              <a:t>Scandal</a:t>
            </a:r>
            <a:r>
              <a:rPr lang="en-US" sz="20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3"/>
              </a:rPr>
              <a:t>Co-founder’s Project</a:t>
            </a:r>
            <a:endParaRPr lang="en-US" sz="2000" dirty="0"/>
          </a:p>
        </p:txBody>
      </p:sp>
      <p:pic>
        <p:nvPicPr>
          <p:cNvPr id="4" name="Picture 3" descr="Facebook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17039" r="44020"/>
          <a:stretch/>
        </p:blipFill>
        <p:spPr>
          <a:xfrm>
            <a:off x="5076056" y="908720"/>
            <a:ext cx="3528392" cy="518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0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Big &amp; Alternative Data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951913"/>
            <a:ext cx="3503203" cy="3520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772816"/>
            <a:ext cx="39624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085184"/>
            <a:ext cx="28194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74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20</a:t>
            </a:fld>
            <a:endParaRPr lang="en-US"/>
          </a:p>
        </p:txBody>
      </p:sp>
      <p:pic>
        <p:nvPicPr>
          <p:cNvPr id="3076" name="Picture 4" descr="T:\gDrive\ML\JasonJackie\biz\Daniel\Cathay\6.userComments國泰&amp;管理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844824"/>
            <a:ext cx="5282829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1916832"/>
            <a:ext cx="2448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Public </a:t>
            </a:r>
            <a:r>
              <a:rPr lang="en-US" sz="2000" dirty="0"/>
              <a:t>images of </a:t>
            </a:r>
            <a:r>
              <a:rPr lang="en-US" sz="2000" b="1" dirty="0">
                <a:solidFill>
                  <a:srgbClr val="0070C0"/>
                </a:solidFill>
              </a:rPr>
              <a:t>Cathay Pacific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2017/07/12</a:t>
            </a:r>
            <a:r>
              <a:rPr lang="en-US" sz="1800" b="1" dirty="0"/>
              <a:t/>
            </a:r>
            <a:br>
              <a:rPr lang="en-US" sz="1800" b="1" dirty="0"/>
            </a:br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Datatact : Social 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42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21</a:t>
            </a:fld>
            <a:endParaRPr lang="en-US"/>
          </a:p>
        </p:txBody>
      </p:sp>
      <p:pic>
        <p:nvPicPr>
          <p:cNvPr id="3074" name="Picture 2" descr="T:\gDrive\ML\JasonJackie\biz\Daniel\Wynn-typhoon\1.mediaPosts 永利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84784"/>
            <a:ext cx="3422310" cy="382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T:\gDrive\ML\JasonJackie\biz\Daniel\Wynn-typhoon\4.mediaPosts 永利皇宮&amp;天鴿風災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0" y="3789040"/>
            <a:ext cx="517817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0242" y="1988840"/>
            <a:ext cx="43817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Impact of </a:t>
            </a:r>
            <a:r>
              <a:rPr lang="en-US" sz="2000" dirty="0" err="1"/>
              <a:t>Hato</a:t>
            </a:r>
            <a:r>
              <a:rPr lang="en-US" sz="2000" dirty="0"/>
              <a:t> Typhoon to Macau </a:t>
            </a:r>
            <a:r>
              <a:rPr lang="en-US" sz="2000" dirty="0" smtClean="0"/>
              <a:t>Casinos (</a:t>
            </a:r>
            <a:r>
              <a:rPr lang="en-US" sz="2000" b="1" dirty="0" smtClean="0">
                <a:solidFill>
                  <a:srgbClr val="0070C0"/>
                </a:solidFill>
              </a:rPr>
              <a:t>Wynn</a:t>
            </a:r>
            <a:r>
              <a:rPr lang="en-US" sz="2000" dirty="0" smtClean="0"/>
              <a:t>)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2017/08/30</a:t>
            </a:r>
            <a:r>
              <a:rPr lang="en-US" sz="1800" b="1" dirty="0"/>
              <a:t/>
            </a:r>
            <a:br>
              <a:rPr lang="en-US" sz="1800" b="1" dirty="0"/>
            </a:br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Datatact : Social 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5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相關圖片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" t="3085" r="2026" b="3180"/>
          <a:stretch/>
        </p:blipFill>
        <p:spPr bwMode="auto">
          <a:xfrm>
            <a:off x="1259632" y="3429000"/>
            <a:ext cx="5477518" cy="27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Content </a:t>
            </a:r>
            <a:r>
              <a:rPr lang="en-US" dirty="0" smtClean="0"/>
              <a:t>Farm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700808"/>
            <a:ext cx="518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Generate </a:t>
            </a:r>
            <a:r>
              <a:rPr lang="en-US" sz="1800" b="1" dirty="0">
                <a:solidFill>
                  <a:srgbClr val="0070C0"/>
                </a:solidFill>
              </a:rPr>
              <a:t>large amounts of textual content </a:t>
            </a:r>
            <a:r>
              <a:rPr lang="en-US" sz="1800" dirty="0" smtClean="0"/>
              <a:t>to </a:t>
            </a:r>
            <a:r>
              <a:rPr lang="en-US" sz="1800" dirty="0"/>
              <a:t>satisfy algorithms for </a:t>
            </a:r>
            <a:r>
              <a:rPr lang="en-US" sz="1800" b="1" dirty="0">
                <a:solidFill>
                  <a:srgbClr val="0070C0"/>
                </a:solidFill>
              </a:rPr>
              <a:t>maximal retrieval </a:t>
            </a:r>
            <a:r>
              <a:rPr lang="en-US" sz="1800" dirty="0"/>
              <a:t>by automated </a:t>
            </a:r>
            <a:r>
              <a:rPr lang="en-US" sz="1800" b="1" dirty="0">
                <a:solidFill>
                  <a:srgbClr val="0070C0"/>
                </a:solidFill>
              </a:rPr>
              <a:t>search engines </a:t>
            </a:r>
            <a:r>
              <a:rPr lang="en-US" sz="1800" dirty="0" smtClean="0"/>
              <a:t>or to </a:t>
            </a:r>
            <a:r>
              <a:rPr lang="en-US" sz="1800" dirty="0"/>
              <a:t>generate advertising revenue through attracting reader </a:t>
            </a:r>
            <a:r>
              <a:rPr lang="en-US" sz="1800" b="1" dirty="0">
                <a:solidFill>
                  <a:srgbClr val="0070C0"/>
                </a:solidFill>
              </a:rPr>
              <a:t>page views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556792"/>
            <a:ext cx="172819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62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</a:t>
            </a:r>
            <a:r>
              <a:rPr lang="en-US" dirty="0" smtClean="0"/>
              <a:t>Product Cross-selling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Market </a:t>
            </a:r>
            <a:r>
              <a:rPr lang="en-US" sz="1800" b="1" dirty="0" smtClean="0"/>
              <a:t>Basket</a:t>
            </a:r>
            <a:r>
              <a:rPr lang="en-US" sz="1800" dirty="0" smtClean="0"/>
              <a:t>: identifies </a:t>
            </a:r>
            <a:r>
              <a:rPr lang="en-US" sz="1800" dirty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strength of association</a:t>
            </a:r>
            <a:r>
              <a:rPr lang="en-US" sz="1800" dirty="0"/>
              <a:t> between pairs of products purchased together and identify patterns of </a:t>
            </a:r>
            <a:r>
              <a:rPr lang="en-US" sz="1800" b="1" dirty="0">
                <a:solidFill>
                  <a:srgbClr val="0070C0"/>
                </a:solidFill>
              </a:rPr>
              <a:t>co-occurrence</a:t>
            </a:r>
            <a:r>
              <a:rPr lang="en-US" sz="1800" dirty="0"/>
              <a:t>. </a:t>
            </a:r>
          </a:p>
          <a:p>
            <a:r>
              <a:rPr lang="en-US" sz="1800" dirty="0" smtClean="0"/>
              <a:t>	</a:t>
            </a:r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 smtClean="0"/>
              <a:t>Apriori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www.youtube.com/watch?v=TcUlzuQ27iQ</a:t>
            </a: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FP-Growth</a:t>
            </a:r>
            <a:r>
              <a:rPr lang="en-US" sz="1600" dirty="0"/>
              <a:t>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www.youtube.com/watch?v=vPcJEFFWN_k&amp;t=18s</a:t>
            </a: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36912"/>
            <a:ext cx="551172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32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</a:t>
            </a:r>
            <a:r>
              <a:rPr lang="en-US" dirty="0" smtClean="0"/>
              <a:t>Product Cross-selling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547664" y="5445224"/>
            <a:ext cx="5976664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/>
              <a:t>	</a:t>
            </a:r>
            <a:r>
              <a:rPr lang="en-US" sz="2400" dirty="0" smtClean="0">
                <a:hlinkClick r:id="rId2"/>
              </a:rPr>
              <a:t>Supermarket Diaper &amp; Beer Story</a:t>
            </a:r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lvl="1" indent="0">
              <a:buNone/>
            </a:pPr>
            <a:endParaRPr lang="en-US" sz="1600" dirty="0" smtClean="0"/>
          </a:p>
          <a:p>
            <a:endParaRPr lang="en-US" sz="2000" dirty="0"/>
          </a:p>
        </p:txBody>
      </p:sp>
      <p:pic>
        <p:nvPicPr>
          <p:cNvPr id="2" name="Picture 2" descr="baby diaper的圖片搜尋結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9" t="14198" r="17699" b="13457"/>
          <a:stretch/>
        </p:blipFill>
        <p:spPr bwMode="auto">
          <a:xfrm>
            <a:off x="611560" y="2060848"/>
            <a:ext cx="2731561" cy="307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er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179" y="2348880"/>
            <a:ext cx="378922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 bwMode="auto">
          <a:xfrm>
            <a:off x="3635896" y="3356992"/>
            <a:ext cx="1296144" cy="64807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Picture 13" descr="sk ii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996952"/>
            <a:ext cx="1884246" cy="288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</a:t>
            </a:r>
            <a:r>
              <a:rPr lang="en-US" dirty="0" smtClean="0"/>
              <a:t>Product Cross-selling</a:t>
            </a:r>
            <a:endParaRPr lang="en-US" dirty="0"/>
          </a:p>
        </p:txBody>
      </p:sp>
      <p:sp>
        <p:nvSpPr>
          <p:cNvPr id="6" name="AutoShape 2" descr="cosmetics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cosmetics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5" y="1988840"/>
            <a:ext cx="26574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7" descr="ysl beauty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8884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10" descr="bodyshop的圖片搜尋結果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4290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47664" y="5733256"/>
            <a:ext cx="5830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6"/>
              </a:rPr>
              <a:t>Datatact Example on Beauty Fan Pages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1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26</a:t>
            </a:fld>
            <a:endParaRPr lang="en-US"/>
          </a:p>
        </p:txBody>
      </p:sp>
      <p:pic>
        <p:nvPicPr>
          <p:cNvPr id="3074" name="Picture 2" descr="https://cdn-images-1.medium.com/max/1600/0*D7G47hQq4-vzO0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5603530" cy="369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6745" y="5790455"/>
            <a:ext cx="728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It’s important to understand how the end user uses the product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Datatact </a:t>
            </a:r>
            <a:r>
              <a:rPr lang="en-US" dirty="0"/>
              <a:t>: Challenges</a:t>
            </a:r>
          </a:p>
        </p:txBody>
      </p:sp>
    </p:spTree>
    <p:extLst>
      <p:ext uri="{BB962C8B-B14F-4D97-AF65-F5344CB8AC3E}">
        <p14:creationId xmlns:p14="http://schemas.microsoft.com/office/powerpoint/2010/main" val="331981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refuse to pay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b="6720"/>
          <a:stretch/>
        </p:blipFill>
        <p:spPr bwMode="auto">
          <a:xfrm>
            <a:off x="2241376" y="3501008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5378" y="1772816"/>
            <a:ext cx="81756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Nice to have but not critical</a:t>
            </a:r>
            <a:r>
              <a:rPr lang="en-US" sz="1800" dirty="0" smtClean="0"/>
              <a:t>. Hence many customers ask for prototype but no one really put down real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Data analytics is free </a:t>
            </a:r>
            <a:r>
              <a:rPr lang="en-US" sz="1800" dirty="0" smtClean="0"/>
              <a:t>or at very low cost (just as software is free) as it’s not a tangible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Look for actions </a:t>
            </a:r>
            <a:r>
              <a:rPr lang="en-US" sz="1800" dirty="0" smtClean="0"/>
              <a:t>or real results (not data)</a:t>
            </a:r>
            <a:endParaRPr lang="en-US" sz="1800" dirty="0"/>
          </a:p>
        </p:txBody>
      </p:sp>
      <p:sp>
        <p:nvSpPr>
          <p:cNvPr id="2" name="AutoShape 2" descr="refuse to pay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refuse to pay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Datatact </a:t>
            </a:r>
            <a:r>
              <a:rPr lang="en-US" dirty="0"/>
              <a:t>: Challenges</a:t>
            </a:r>
          </a:p>
        </p:txBody>
      </p:sp>
    </p:spTree>
    <p:extLst>
      <p:ext uri="{BB962C8B-B14F-4D97-AF65-F5344CB8AC3E}">
        <p14:creationId xmlns:p14="http://schemas.microsoft.com/office/powerpoint/2010/main" val="225058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Development Pipelines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549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2000" dirty="0" smtClean="0"/>
              <a:t>Facebook </a:t>
            </a:r>
            <a:r>
              <a:rPr lang="en-US" sz="2000" dirty="0"/>
              <a:t>&amp; Web Data </a:t>
            </a:r>
            <a:r>
              <a:rPr lang="en-US" sz="2000" dirty="0" smtClean="0"/>
              <a:t>Extraction (</a:t>
            </a:r>
            <a:r>
              <a:rPr lang="en-US" sz="2000" dirty="0" smtClean="0">
                <a:hlinkClick r:id="rId2"/>
              </a:rPr>
              <a:t>Code Example</a:t>
            </a:r>
            <a:r>
              <a:rPr lang="en-US" sz="2000" dirty="0" smtClean="0"/>
              <a:t>)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Storage (Database)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Pre-process: Cleaning, Small Caps, </a:t>
            </a:r>
            <a:r>
              <a:rPr lang="en-US" sz="2000" dirty="0" smtClean="0"/>
              <a:t>Tokenize, Remove </a:t>
            </a:r>
            <a:r>
              <a:rPr lang="en-US" sz="2000" dirty="0" err="1"/>
              <a:t>StopWord</a:t>
            </a:r>
            <a:r>
              <a:rPr lang="en-US" sz="2000" dirty="0"/>
              <a:t>, Word </a:t>
            </a:r>
            <a:r>
              <a:rPr lang="en-US" sz="2000" dirty="0" smtClean="0"/>
              <a:t>Stemming </a:t>
            </a:r>
            <a:r>
              <a:rPr lang="en-US" sz="2000" dirty="0" err="1" smtClean="0"/>
              <a:t>etc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Index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Search Query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Relevance and Sorting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Visualization &amp;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129164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 Extraction &amp; Storage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824536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Data Extraction</a:t>
            </a:r>
          </a:p>
          <a:p>
            <a:pPr lvl="1"/>
            <a:r>
              <a:rPr lang="en-US" sz="1800" dirty="0"/>
              <a:t>Manage Facebook account</a:t>
            </a:r>
          </a:p>
          <a:p>
            <a:pPr lvl="1"/>
            <a:r>
              <a:rPr lang="en-US" sz="1800" dirty="0"/>
              <a:t>Disconnect and retry</a:t>
            </a:r>
          </a:p>
          <a:p>
            <a:pPr lvl="1"/>
            <a:r>
              <a:rPr lang="en-US" sz="1800" dirty="0"/>
              <a:t>Throttling</a:t>
            </a:r>
          </a:p>
          <a:p>
            <a:pPr lvl="1"/>
            <a:r>
              <a:rPr lang="en-US" sz="1800" dirty="0"/>
              <a:t>Web Scraping</a:t>
            </a:r>
          </a:p>
          <a:p>
            <a:pPr lvl="1"/>
            <a:r>
              <a:rPr lang="en-US" sz="1800" dirty="0"/>
              <a:t>Privacy </a:t>
            </a:r>
            <a:r>
              <a:rPr lang="en-US" sz="1800" dirty="0" smtClean="0"/>
              <a:t>limitation</a:t>
            </a:r>
            <a:r>
              <a:rPr lang="en-US" sz="2000" dirty="0" smtClean="0"/>
              <a:t> </a:t>
            </a:r>
            <a:r>
              <a:rPr lang="en-US" sz="1400" dirty="0" smtClean="0"/>
              <a:t>(</a:t>
            </a:r>
            <a:r>
              <a:rPr lang="en-US" sz="1400" dirty="0">
                <a:solidFill>
                  <a:srgbClr val="FF0000"/>
                </a:solidFill>
                <a:hlinkClick r:id="rId2"/>
              </a:rPr>
              <a:t>Cambridge </a:t>
            </a:r>
            <a:r>
              <a:rPr lang="en-US" sz="1400" dirty="0" err="1" smtClean="0">
                <a:solidFill>
                  <a:srgbClr val="FF0000"/>
                </a:solidFill>
                <a:hlinkClick r:id="rId2"/>
              </a:rPr>
              <a:t>Analytica</a:t>
            </a:r>
            <a:r>
              <a:rPr lang="en-US" sz="1400" dirty="0" smtClean="0">
                <a:solidFill>
                  <a:srgbClr val="FF0000"/>
                </a:solidFill>
                <a:hlinkClick r:id="rId2"/>
              </a:rPr>
              <a:t> Scandal</a:t>
            </a:r>
            <a:r>
              <a:rPr lang="en-US" sz="1400" dirty="0" smtClean="0">
                <a:hlinkClick r:id="rId2"/>
              </a:rPr>
              <a:t>: </a:t>
            </a:r>
            <a:r>
              <a:rPr lang="en-US" sz="1400" dirty="0" smtClean="0">
                <a:solidFill>
                  <a:srgbClr val="FF0000"/>
                </a:solidFill>
                <a:hlinkClick r:id="rId2"/>
              </a:rPr>
              <a:t>Facebook </a:t>
            </a:r>
            <a:r>
              <a:rPr lang="en-US" sz="1400" dirty="0">
                <a:solidFill>
                  <a:srgbClr val="FF0000"/>
                </a:solidFill>
                <a:hlinkClick r:id="rId2"/>
              </a:rPr>
              <a:t>Allowed Firm To Exploit Data To Target American </a:t>
            </a:r>
            <a:r>
              <a:rPr lang="en-US" sz="1400" dirty="0" smtClean="0">
                <a:solidFill>
                  <a:srgbClr val="FF0000"/>
                </a:solidFill>
                <a:hlinkClick r:id="rId2"/>
              </a:rPr>
              <a:t>Voters</a:t>
            </a:r>
            <a:r>
              <a:rPr lang="en-US" sz="1400" dirty="0" smtClean="0"/>
              <a:t>)</a:t>
            </a:r>
            <a:endParaRPr lang="en-US" sz="1400" dirty="0"/>
          </a:p>
          <a:p>
            <a:endParaRPr lang="en-US" sz="1800" b="1" dirty="0" smtClean="0"/>
          </a:p>
          <a:p>
            <a:r>
              <a:rPr lang="en-US" sz="1800" b="1" dirty="0" smtClean="0"/>
              <a:t>Storage</a:t>
            </a:r>
            <a:endParaRPr lang="en-US" sz="1800" b="1" dirty="0"/>
          </a:p>
          <a:p>
            <a:pPr lvl="1"/>
            <a:r>
              <a:rPr lang="en-US" sz="1800" dirty="0"/>
              <a:t>Durable</a:t>
            </a:r>
          </a:p>
          <a:p>
            <a:pPr lvl="1"/>
            <a:r>
              <a:rPr lang="en-US" sz="1800" dirty="0"/>
              <a:t>Handle concurrency (multiple writer)</a:t>
            </a:r>
          </a:p>
          <a:p>
            <a:pPr lvl="1"/>
            <a:r>
              <a:rPr lang="en-US" sz="1800" dirty="0"/>
              <a:t>Fast retrieval</a:t>
            </a:r>
          </a:p>
        </p:txBody>
      </p:sp>
      <p:pic>
        <p:nvPicPr>
          <p:cNvPr id="3076" name="Picture 4" descr="buy likes factory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132856"/>
            <a:ext cx="3440916" cy="31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15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Data, Data, Data….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70866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81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Pre Process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/>
              <a:t>Cleaning</a:t>
            </a:r>
          </a:p>
          <a:p>
            <a:pPr lvl="1"/>
            <a:r>
              <a:rPr lang="en-US" sz="1800" dirty="0"/>
              <a:t>Remove symbols (, [ ] \ ! #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Remove </a:t>
            </a:r>
            <a:r>
              <a:rPr lang="en-US" sz="1800" dirty="0" smtClean="0"/>
              <a:t>URLs</a:t>
            </a:r>
          </a:p>
          <a:p>
            <a:pPr lvl="1"/>
            <a:endParaRPr lang="en-US" sz="2000" dirty="0"/>
          </a:p>
          <a:p>
            <a:r>
              <a:rPr lang="en-US" sz="2000" b="1" dirty="0" smtClean="0"/>
              <a:t>Tokenize</a:t>
            </a:r>
            <a:endParaRPr lang="en-US" sz="1800" b="1" dirty="0"/>
          </a:p>
          <a:p>
            <a:pPr lvl="1"/>
            <a:r>
              <a:rPr lang="en-US" sz="1800" dirty="0"/>
              <a:t>Break the sentence into words </a:t>
            </a:r>
          </a:p>
          <a:p>
            <a:pPr lvl="1"/>
            <a:r>
              <a:rPr lang="en-US" sz="1800" dirty="0"/>
              <a:t>English is easy but Chinese is not</a:t>
            </a:r>
          </a:p>
          <a:p>
            <a:pPr lvl="1"/>
            <a:r>
              <a:rPr lang="en-US" sz="1800" dirty="0"/>
              <a:t>Example:</a:t>
            </a:r>
          </a:p>
          <a:p>
            <a:pPr lvl="2"/>
            <a:r>
              <a:rPr lang="zh-TW" altLang="en-US" sz="1800" dirty="0"/>
              <a:t>各位父母買零食要留意</a:t>
            </a:r>
            <a:endParaRPr lang="en-US" altLang="zh-TW" sz="1800" dirty="0"/>
          </a:p>
          <a:p>
            <a:pPr lvl="2"/>
            <a:r>
              <a:rPr lang="zh-TW" altLang="en-US" sz="1800" dirty="0"/>
              <a:t>各位 父母 買零食 要 留意 </a:t>
            </a:r>
            <a:r>
              <a:rPr lang="en-US" altLang="zh-TW" sz="1800" dirty="0"/>
              <a:t>(with space between each phrases</a:t>
            </a:r>
            <a:r>
              <a:rPr lang="en-US" altLang="zh-TW" sz="1800" dirty="0" smtClean="0"/>
              <a:t>)</a:t>
            </a:r>
          </a:p>
          <a:p>
            <a:pPr lvl="1"/>
            <a:endParaRPr lang="en-US" altLang="zh-TW" sz="1800" dirty="0" smtClean="0">
              <a:hlinkClick r:id="rId2"/>
            </a:endParaRP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99507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Pre Process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Remove </a:t>
            </a:r>
            <a:r>
              <a:rPr lang="en-US" sz="1800" b="1" dirty="0"/>
              <a:t>Stop Word</a:t>
            </a:r>
          </a:p>
          <a:p>
            <a:pPr lvl="1"/>
            <a:r>
              <a:rPr lang="en-US" sz="1800" b="1" dirty="0"/>
              <a:t>English</a:t>
            </a:r>
            <a:r>
              <a:rPr lang="en-US" sz="1800" dirty="0"/>
              <a:t>: a an the</a:t>
            </a:r>
          </a:p>
          <a:p>
            <a:pPr lvl="1"/>
            <a:r>
              <a:rPr lang="en-US" sz="1800" b="1" dirty="0"/>
              <a:t>Chinese</a:t>
            </a:r>
            <a:r>
              <a:rPr lang="en-US" sz="1800" dirty="0"/>
              <a:t>: </a:t>
            </a:r>
            <a:r>
              <a:rPr lang="zh-TW" altLang="en-US" sz="1800" dirty="0"/>
              <a:t>的 了 嗎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2000" b="1" dirty="0"/>
              <a:t>Small Caps</a:t>
            </a:r>
          </a:p>
          <a:p>
            <a:pPr lvl="1"/>
            <a:r>
              <a:rPr lang="en-US" sz="1800" dirty="0"/>
              <a:t>Convert all English letters to small caps</a:t>
            </a:r>
          </a:p>
          <a:p>
            <a:endParaRPr lang="en-US" sz="1800" dirty="0" smtClean="0"/>
          </a:p>
          <a:p>
            <a:r>
              <a:rPr lang="en-US" sz="1800" b="1" dirty="0" smtClean="0"/>
              <a:t>Word </a:t>
            </a:r>
            <a:r>
              <a:rPr lang="en-US" sz="1800" b="1" dirty="0"/>
              <a:t>Stemming</a:t>
            </a:r>
          </a:p>
          <a:p>
            <a:pPr lvl="1"/>
            <a:r>
              <a:rPr lang="en-US" altLang="zh-TW" sz="1800" b="1" dirty="0"/>
              <a:t>English</a:t>
            </a:r>
            <a:r>
              <a:rPr lang="en-US" altLang="zh-TW" sz="1800" dirty="0"/>
              <a:t>: </a:t>
            </a:r>
            <a:r>
              <a:rPr lang="en-US" sz="1800" dirty="0"/>
              <a:t>stems stemmer stemming stemmed</a:t>
            </a:r>
          </a:p>
          <a:p>
            <a:pPr lvl="1"/>
            <a:r>
              <a:rPr lang="en-US" sz="1800" b="1" dirty="0"/>
              <a:t>Chinese</a:t>
            </a:r>
            <a:r>
              <a:rPr lang="en-US" sz="1800" dirty="0"/>
              <a:t>: </a:t>
            </a:r>
            <a:r>
              <a:rPr lang="zh-TW" altLang="en-US" sz="1800" dirty="0"/>
              <a:t>香港大學</a:t>
            </a:r>
            <a:r>
              <a:rPr lang="en-US" altLang="zh-TW" sz="1800" dirty="0"/>
              <a:t>, </a:t>
            </a:r>
            <a:r>
              <a:rPr lang="zh-TW" altLang="en-US" sz="1800" dirty="0"/>
              <a:t>港大</a:t>
            </a:r>
            <a:r>
              <a:rPr lang="en-US" altLang="zh-TW" sz="1800" dirty="0"/>
              <a:t>, </a:t>
            </a:r>
            <a:r>
              <a:rPr lang="en-US" altLang="zh-TW" sz="1800" dirty="0" err="1" smtClean="0"/>
              <a:t>hku</a:t>
            </a:r>
            <a:endParaRPr lang="en-US" altLang="zh-TW" sz="1800" dirty="0" smtClean="0"/>
          </a:p>
          <a:p>
            <a:pPr lvl="1"/>
            <a:endParaRPr lang="en-US" sz="1800" dirty="0"/>
          </a:p>
          <a:p>
            <a:r>
              <a:rPr lang="en-US" sz="1800" dirty="0">
                <a:hlinkClick r:id="rId2"/>
              </a:rPr>
              <a:t>Code Example</a:t>
            </a:r>
            <a:endParaRPr lang="en-US" sz="1800" dirty="0"/>
          </a:p>
        </p:txBody>
      </p:sp>
      <p:sp>
        <p:nvSpPr>
          <p:cNvPr id="2" name="Sun 1"/>
          <p:cNvSpPr/>
          <p:nvPr/>
        </p:nvSpPr>
        <p:spPr bwMode="auto">
          <a:xfrm>
            <a:off x="2123728" y="5229200"/>
            <a:ext cx="720080" cy="648072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70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Searching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46909"/>
            <a:ext cx="30099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49053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851920" y="2184746"/>
            <a:ext cx="4968552" cy="3836542"/>
            <a:chOff x="2771800" y="1772816"/>
            <a:chExt cx="5184576" cy="4016562"/>
          </a:xfrm>
        </p:grpSpPr>
        <p:pic>
          <p:nvPicPr>
            <p:cNvPr id="6" name="Picture 2" descr="inverted index的圖片搜尋結果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1844823"/>
              <a:ext cx="5184576" cy="3944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ontent Placeholder 1"/>
            <p:cNvSpPr txBox="1">
              <a:spLocks/>
            </p:cNvSpPr>
            <p:nvPr/>
          </p:nvSpPr>
          <p:spPr>
            <a:xfrm>
              <a:off x="4499992" y="1772816"/>
              <a:ext cx="2448272" cy="360040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Font typeface="Times" charset="0"/>
                <a:buChar char="•"/>
                <a:defRPr sz="26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Font typeface="Wingdings" charset="0"/>
                <a:buChar char="§"/>
                <a:defRPr sz="24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–"/>
                <a:defRPr sz="20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sz="2400" b="1" u="sng" dirty="0" smtClean="0"/>
                <a:t>Inverted </a:t>
              </a:r>
              <a:r>
                <a:rPr lang="en-US" sz="2400" b="1" u="sng" dirty="0"/>
                <a:t>Index</a:t>
              </a:r>
            </a:p>
          </p:txBody>
        </p:sp>
      </p:grpSp>
      <p:sp>
        <p:nvSpPr>
          <p:cNvPr id="4" name="Oval 3"/>
          <p:cNvSpPr/>
          <p:nvPr/>
        </p:nvSpPr>
        <p:spPr bwMode="auto">
          <a:xfrm>
            <a:off x="1043608" y="3068960"/>
            <a:ext cx="792088" cy="2701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827584" y="4725144"/>
            <a:ext cx="2376264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9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Ranking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</p:txBody>
      </p:sp>
      <p:pic>
        <p:nvPicPr>
          <p:cNvPr id="9218" name="Picture 2" descr="google pagerank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408" y="2132856"/>
            <a:ext cx="5004072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6431" y="2215892"/>
            <a:ext cx="31054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Google realized that relevance for the web </a:t>
            </a:r>
            <a:r>
              <a:rPr lang="en-US" sz="1800" b="1" dirty="0">
                <a:solidFill>
                  <a:srgbClr val="0070C0"/>
                </a:solidFill>
              </a:rPr>
              <a:t>depended on </a:t>
            </a:r>
            <a:r>
              <a:rPr lang="en-US" sz="1800" b="1" u="sng" dirty="0">
                <a:solidFill>
                  <a:srgbClr val="0070C0"/>
                </a:solidFill>
              </a:rPr>
              <a:t>trust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0070C0"/>
                </a:solidFill>
              </a:rPr>
              <a:t>not just </a:t>
            </a:r>
            <a:r>
              <a:rPr lang="en-US" sz="1800" b="1" dirty="0" smtClean="0">
                <a:solidFill>
                  <a:srgbClr val="0070C0"/>
                </a:solidFill>
              </a:rPr>
              <a:t>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6431" y="1656377"/>
            <a:ext cx="836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How to rank and display the top 10 from the 1millions matched results?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3789040"/>
            <a:ext cx="2983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Trust is calculated by </a:t>
            </a:r>
            <a:r>
              <a:rPr lang="en-US" sz="1800" b="1" dirty="0">
                <a:solidFill>
                  <a:srgbClr val="0070C0"/>
                </a:solidFill>
              </a:rPr>
              <a:t>counting</a:t>
            </a:r>
            <a:r>
              <a:rPr lang="en-US" sz="1800" dirty="0" smtClean="0"/>
              <a:t> </a:t>
            </a:r>
            <a:r>
              <a:rPr lang="en-US" sz="1800" b="1" dirty="0">
                <a:solidFill>
                  <a:srgbClr val="0070C0"/>
                </a:solidFill>
              </a:rPr>
              <a:t>“weighted” </a:t>
            </a:r>
            <a:r>
              <a:rPr lang="en-US" sz="1800" b="1" dirty="0" smtClean="0">
                <a:solidFill>
                  <a:srgbClr val="0070C0"/>
                </a:solidFill>
              </a:rPr>
              <a:t>back-links</a:t>
            </a:r>
            <a:r>
              <a:rPr lang="en-US" sz="1800" dirty="0" smtClean="0"/>
              <a:t> Each link is like </a:t>
            </a:r>
            <a:r>
              <a:rPr lang="en-US" sz="1800" dirty="0"/>
              <a:t>a vote or </a:t>
            </a:r>
            <a:r>
              <a:rPr lang="en-US" sz="1800" dirty="0" smtClean="0"/>
              <a:t>endorsement</a:t>
            </a:r>
            <a:r>
              <a:rPr lang="en-US" sz="1800" dirty="0"/>
              <a:t> (</a:t>
            </a:r>
            <a:r>
              <a:rPr lang="en-US" sz="1800" dirty="0" smtClean="0"/>
              <a:t>PageRank Algorithm)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286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Google PageRank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86431" y="1656377"/>
            <a:ext cx="836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What’s the biggest challenge to make PageRank accurate?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1032" name="Picture 8" descr="Dallas-based Compass Datacenters acquires 2 edge computing startups -  Dallas Business Journ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82"/>
          <a:stretch/>
        </p:blipFill>
        <p:spPr bwMode="auto">
          <a:xfrm>
            <a:off x="4584154" y="2603537"/>
            <a:ext cx="4308326" cy="276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2564904"/>
            <a:ext cx="41764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 order to count the back-links, needs to know all the links from the other web sites. Hence Google </a:t>
            </a:r>
            <a:r>
              <a:rPr lang="en-US" sz="1800" b="1" dirty="0" smtClean="0">
                <a:solidFill>
                  <a:srgbClr val="0070C0"/>
                </a:solidFill>
              </a:rPr>
              <a:t>stores (caches) entire Web by Crawlers or Spiders </a:t>
            </a:r>
            <a:r>
              <a:rPr lang="en-US" sz="1800" dirty="0"/>
              <a:t>in</a:t>
            </a:r>
            <a:r>
              <a:rPr lang="en-US" sz="1800" b="1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data centers</a:t>
            </a:r>
            <a:r>
              <a:rPr lang="en-US" sz="1800" dirty="0" smtClean="0"/>
              <a:t>. 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Similar </a:t>
            </a:r>
            <a:r>
              <a:rPr lang="en-US" sz="1800" dirty="0"/>
              <a:t>to Google </a:t>
            </a:r>
            <a:r>
              <a:rPr lang="en-US" sz="1800" dirty="0" smtClean="0"/>
              <a:t>Map, it is another </a:t>
            </a:r>
            <a:r>
              <a:rPr lang="en-US" sz="1800" dirty="0"/>
              <a:t>application of Big </a:t>
            </a:r>
            <a:r>
              <a:rPr lang="en-US" sz="1800" dirty="0" smtClean="0"/>
              <a:t>Data to derive useful information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18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Social Media Ranking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-180528" y="1844824"/>
            <a:ext cx="9577064" cy="3600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Sort by Date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Sort by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Sort by Popularity Index</a:t>
            </a:r>
          </a:p>
          <a:p>
            <a:pPr marL="1257300" lvl="3" indent="0">
              <a:buNone/>
            </a:pPr>
            <a:endParaRPr lang="en-US" sz="1400" dirty="0" smtClean="0"/>
          </a:p>
          <a:p>
            <a:pPr marL="1257300" lvl="3" indent="0">
              <a:buNone/>
            </a:pPr>
            <a:r>
              <a:rPr lang="en-US" sz="1400" b="1" dirty="0" smtClean="0">
                <a:solidFill>
                  <a:srgbClr val="0070C0"/>
                </a:solidFill>
              </a:rPr>
              <a:t>10*comment </a:t>
            </a:r>
            <a:r>
              <a:rPr lang="en-US" sz="1400" b="1" dirty="0">
                <a:solidFill>
                  <a:srgbClr val="0070C0"/>
                </a:solidFill>
              </a:rPr>
              <a:t>+ 5*Love + 5*Angry + 4*Sad + 3*wow + 3*</a:t>
            </a:r>
            <a:r>
              <a:rPr lang="en-US" sz="1400" b="1" dirty="0" err="1">
                <a:solidFill>
                  <a:srgbClr val="0070C0"/>
                </a:solidFill>
              </a:rPr>
              <a:t>haha</a:t>
            </a:r>
            <a:r>
              <a:rPr lang="en-US" sz="1400" b="1" dirty="0">
                <a:solidFill>
                  <a:srgbClr val="0070C0"/>
                </a:solidFill>
              </a:rPr>
              <a:t> + 2*</a:t>
            </a:r>
            <a:r>
              <a:rPr lang="en-US" sz="1400" b="1" dirty="0" err="1">
                <a:solidFill>
                  <a:srgbClr val="0070C0"/>
                </a:solidFill>
              </a:rPr>
              <a:t>Comment_like</a:t>
            </a:r>
            <a:r>
              <a:rPr lang="en-US" sz="1400" b="1" dirty="0">
                <a:solidFill>
                  <a:srgbClr val="0070C0"/>
                </a:solidFill>
              </a:rPr>
              <a:t> + </a:t>
            </a:r>
            <a:r>
              <a:rPr lang="en-US" sz="1400" b="1" dirty="0" err="1">
                <a:solidFill>
                  <a:srgbClr val="0070C0"/>
                </a:solidFill>
              </a:rPr>
              <a:t>Page_like</a:t>
            </a:r>
            <a:endParaRPr lang="en-US" sz="1400" b="1" dirty="0" smtClean="0">
              <a:solidFill>
                <a:srgbClr val="0070C0"/>
              </a:solidFill>
            </a:endParaRPr>
          </a:p>
          <a:p>
            <a:pPr marL="1714500" lvl="3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00050" lvl="1" indent="0">
              <a:buNone/>
            </a:pPr>
            <a:endParaRPr lang="en-US" sz="2000" dirty="0" smtClean="0"/>
          </a:p>
          <a:p>
            <a:pPr marL="400050" lvl="1" indent="0">
              <a:buNone/>
            </a:pPr>
            <a:endParaRPr lang="en-US" sz="2000" dirty="0"/>
          </a:p>
          <a:p>
            <a:pPr marL="400050" lvl="1" indent="0">
              <a:buNone/>
            </a:pPr>
            <a:endParaRPr lang="en-US" sz="2000" dirty="0" smtClean="0"/>
          </a:p>
          <a:p>
            <a:pPr marL="400050" lvl="1" indent="0">
              <a:buNone/>
            </a:pPr>
            <a:endParaRPr lang="en-US" sz="2000" dirty="0" smtClean="0"/>
          </a:p>
        </p:txBody>
      </p:sp>
      <p:pic>
        <p:nvPicPr>
          <p:cNvPr id="9" name="Picture 3" descr="T:\gDrive\ML\JasonJackie\biz\Daniel\Wynn-typhoon\4.mediaPosts 永利皇宮&amp;天鴿風災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8" t="36830" r="52564" b="36642"/>
          <a:stretch/>
        </p:blipFill>
        <p:spPr bwMode="auto">
          <a:xfrm>
            <a:off x="2195736" y="2348880"/>
            <a:ext cx="3287195" cy="97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85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 descr="News Analytics | Amareo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20702" r="24505" b="19497"/>
          <a:stretch/>
        </p:blipFill>
        <p:spPr>
          <a:xfrm>
            <a:off x="1331640" y="1880828"/>
            <a:ext cx="671867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5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76672"/>
            <a:ext cx="5401147" cy="542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1700808"/>
            <a:ext cx="30963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What exactly is Big </a:t>
            </a:r>
            <a:r>
              <a:rPr lang="en-US" sz="1800" b="1" dirty="0" smtClean="0"/>
              <a:t>Data (technically)</a:t>
            </a:r>
            <a:endParaRPr lang="en-US" sz="1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How </a:t>
            </a:r>
            <a:r>
              <a:rPr lang="en-US" sz="1800" dirty="0"/>
              <a:t>big is big?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One </a:t>
            </a:r>
            <a:r>
              <a:rPr lang="en-US" sz="1800" dirty="0"/>
              <a:t>possible answer: </a:t>
            </a:r>
            <a:r>
              <a:rPr lang="en-US" sz="1800" b="1" dirty="0">
                <a:solidFill>
                  <a:srgbClr val="0070C0"/>
                </a:solidFill>
              </a:rPr>
              <a:t>one computer cannot store </a:t>
            </a:r>
            <a:r>
              <a:rPr lang="en-US" sz="1800" dirty="0"/>
              <a:t>all the required </a:t>
            </a:r>
            <a:r>
              <a:rPr lang="en-US" sz="1800" dirty="0" smtClean="0"/>
              <a:t>data now or in the foreseeable future (i.e. the </a:t>
            </a:r>
            <a:r>
              <a:rPr lang="en-US" sz="1800" b="1" dirty="0" smtClean="0">
                <a:solidFill>
                  <a:srgbClr val="0070C0"/>
                </a:solidFill>
              </a:rPr>
              <a:t>data growth rate is fast</a:t>
            </a:r>
            <a:r>
              <a:rPr lang="en-US" sz="18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Moving </a:t>
            </a:r>
            <a:r>
              <a:rPr lang="en-US" sz="1800" dirty="0"/>
              <a:t>“big” data around the </a:t>
            </a:r>
            <a:r>
              <a:rPr lang="en-US" sz="1800" b="1" dirty="0">
                <a:solidFill>
                  <a:srgbClr val="0070C0"/>
                </a:solidFill>
              </a:rPr>
              <a:t>network is extremely </a:t>
            </a:r>
            <a:r>
              <a:rPr lang="en-US" sz="1800" b="1" dirty="0" smtClean="0">
                <a:solidFill>
                  <a:srgbClr val="0070C0"/>
                </a:solidFill>
              </a:rPr>
              <a:t>slow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9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Key Technologies - Hadoop</a:t>
            </a:r>
          </a:p>
        </p:txBody>
      </p:sp>
      <p:pic>
        <p:nvPicPr>
          <p:cNvPr id="1026" name="Picture 2" descr="https://www.safaribooksonline.com/library/view/apache-hive-essentials/9781788995092/assets/a64fec28-e2b2-42f0-96cf-098fe838531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7"/>
            <a:ext cx="7920880" cy="447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53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Map-Reduce </a:t>
            </a:r>
            <a:r>
              <a:rPr lang="en-US" dirty="0"/>
              <a:t>- Data </a:t>
            </a:r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2996952"/>
            <a:ext cx="3888432" cy="158417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r>
              <a:rPr lang="en-US" sz="2000" dirty="0" smtClean="0"/>
              <a:t>When you have many data and many computers, what’s the best way to work on it?</a:t>
            </a:r>
          </a:p>
          <a:p>
            <a:pPr lvl="1"/>
            <a:endParaRPr lang="en-US" sz="1800" dirty="0"/>
          </a:p>
        </p:txBody>
      </p:sp>
      <p:pic>
        <p:nvPicPr>
          <p:cNvPr id="1026" name="Picture 2" descr="http://www.zeroplayer.com/images/matrixManagem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08"/>
          <a:stretch/>
        </p:blipFill>
        <p:spPr bwMode="auto">
          <a:xfrm>
            <a:off x="4716016" y="1772816"/>
            <a:ext cx="3803788" cy="420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7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Individuals</a:t>
            </a:r>
            <a:r>
              <a:rPr lang="en-US" dirty="0" smtClean="0"/>
              <a:t>: Digital Footprints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4094162"/>
            <a:ext cx="4320480" cy="199913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Analyzing the GPS locations </a:t>
            </a:r>
            <a:r>
              <a:rPr lang="en-US" sz="1600" dirty="0"/>
              <a:t>transmitted to Google by a large number of mobile phone users. By </a:t>
            </a:r>
            <a:r>
              <a:rPr lang="en-US" sz="1600" b="1" dirty="0">
                <a:solidFill>
                  <a:srgbClr val="0070C0"/>
                </a:solidFill>
              </a:rPr>
              <a:t>calculating the speed of users along a length of road</a:t>
            </a:r>
            <a:r>
              <a:rPr lang="en-US" sz="1600" dirty="0"/>
              <a:t>, Google is able to generate a live traffic </a:t>
            </a:r>
            <a:r>
              <a:rPr lang="en-US" sz="1600" dirty="0" smtClean="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An Artist Used 99 Phones to Fake a Google Maps Traffic Jam</a:t>
            </a:r>
            <a:endParaRPr lang="en-US" sz="1600" dirty="0" smtClean="0"/>
          </a:p>
          <a:p>
            <a:pPr marL="0" indent="0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0808"/>
            <a:ext cx="4310611" cy="42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1813223"/>
            <a:ext cx="4403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How Google knows the traffic 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933" y="2420888"/>
            <a:ext cx="386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1. From HK Transport Department 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7932" y="2924944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2. From Satellite Images ?</a:t>
            </a:r>
          </a:p>
          <a:p>
            <a:endParaRPr lang="en-US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98060" y="3429000"/>
            <a:ext cx="1621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3. From You ?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32781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Map-Reduce </a:t>
            </a:r>
            <a:r>
              <a:rPr lang="en-US" dirty="0"/>
              <a:t>- Data </a:t>
            </a:r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1800" b="1" dirty="0" smtClean="0">
                <a:solidFill>
                  <a:srgbClr val="0070C0"/>
                </a:solidFill>
              </a:rPr>
              <a:t>Moving </a:t>
            </a:r>
            <a:r>
              <a:rPr lang="en-US" sz="1800" b="1" dirty="0">
                <a:solidFill>
                  <a:srgbClr val="0070C0"/>
                </a:solidFill>
              </a:rPr>
              <a:t>the program to the data</a:t>
            </a:r>
            <a:r>
              <a:rPr lang="en-US" sz="1800" dirty="0"/>
              <a:t> </a:t>
            </a:r>
            <a:r>
              <a:rPr lang="en-US" sz="1800" dirty="0" smtClean="0"/>
              <a:t>(rather </a:t>
            </a:r>
            <a:r>
              <a:rPr lang="en-US" sz="1800" dirty="0"/>
              <a:t>than data to the program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Split</a:t>
            </a:r>
            <a:r>
              <a:rPr lang="en-US" sz="1800" dirty="0" smtClean="0"/>
              <a:t> the task, compute </a:t>
            </a:r>
            <a:r>
              <a:rPr lang="en-US" sz="1800" b="1" dirty="0">
                <a:solidFill>
                  <a:srgbClr val="0070C0"/>
                </a:solidFill>
              </a:rPr>
              <a:t>sub results </a:t>
            </a:r>
            <a:r>
              <a:rPr lang="en-US" sz="1800" dirty="0" smtClean="0"/>
              <a:t>and </a:t>
            </a:r>
            <a:r>
              <a:rPr lang="en-US" sz="1800" b="1" dirty="0">
                <a:solidFill>
                  <a:srgbClr val="0070C0"/>
                </a:solidFill>
              </a:rPr>
              <a:t>combine</a:t>
            </a:r>
            <a:r>
              <a:rPr lang="en-US" sz="1800" dirty="0" smtClean="0"/>
              <a:t> them back for final result</a:t>
            </a:r>
            <a:endParaRPr lang="en-US" sz="1800" dirty="0"/>
          </a:p>
        </p:txBody>
      </p:sp>
      <p:pic>
        <p:nvPicPr>
          <p:cNvPr id="2050" name="Picture 2" descr="mapreduce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2824053"/>
            <a:ext cx="6912767" cy="32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Hashing - Indexed by </a:t>
            </a:r>
            <a:r>
              <a:rPr lang="en-US" dirty="0" smtClean="0"/>
              <a:t>Calculation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744416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One </a:t>
            </a:r>
            <a:r>
              <a:rPr lang="en-US" sz="1800" b="1" dirty="0">
                <a:solidFill>
                  <a:srgbClr val="0070C0"/>
                </a:solidFill>
              </a:rPr>
              <a:t>computer cannot host all the data </a:t>
            </a:r>
            <a:r>
              <a:rPr lang="en-US" sz="1800" dirty="0"/>
              <a:t>and need to </a:t>
            </a:r>
            <a:r>
              <a:rPr lang="en-US" sz="1800" b="1" dirty="0">
                <a:solidFill>
                  <a:srgbClr val="0070C0"/>
                </a:solidFill>
              </a:rPr>
              <a:t>distribute into multiple computers</a:t>
            </a:r>
            <a:r>
              <a:rPr lang="en-US" sz="1800" dirty="0"/>
              <a:t> (clusters of computers</a:t>
            </a:r>
            <a:r>
              <a:rPr lang="en-US" sz="18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Hash function </a:t>
            </a:r>
            <a:r>
              <a:rPr lang="en-US" sz="1800" b="1" dirty="0">
                <a:solidFill>
                  <a:srgbClr val="0070C0"/>
                </a:solidFill>
              </a:rPr>
              <a:t>determine what data to store in which computer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sz="2800" i="1" dirty="0" smtClean="0">
                <a:solidFill>
                  <a:srgbClr val="FF0000"/>
                </a:solidFill>
              </a:rPr>
              <a:t>h(x) = integer </a:t>
            </a:r>
          </a:p>
        </p:txBody>
      </p:sp>
      <p:pic>
        <p:nvPicPr>
          <p:cNvPr id="1026" name="Picture 2" descr="hash function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21" y="1340768"/>
            <a:ext cx="413263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ing hash function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5" b="44094"/>
          <a:stretch/>
        </p:blipFill>
        <p:spPr bwMode="auto">
          <a:xfrm>
            <a:off x="4139952" y="4536798"/>
            <a:ext cx="4762650" cy="177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/>
          <p:cNvSpPr/>
          <p:nvPr/>
        </p:nvSpPr>
        <p:spPr bwMode="auto">
          <a:xfrm rot="10800000">
            <a:off x="6507418" y="4084648"/>
            <a:ext cx="404871" cy="496479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02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2627784" y="1700808"/>
            <a:ext cx="3312368" cy="4320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000" b="1" u="sng" dirty="0" smtClean="0"/>
              <a:t>Datatact Data Count</a:t>
            </a:r>
            <a:endParaRPr lang="en-US" sz="2000" b="1" u="sng" dirty="0">
              <a:solidFill>
                <a:srgbClr val="0070C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531242"/>
              </p:ext>
            </p:extLst>
          </p:nvPr>
        </p:nvGraphicFramePr>
        <p:xfrm>
          <a:off x="1763688" y="2276872"/>
          <a:ext cx="4752528" cy="1752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048000"/>
                <a:gridCol w="170452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Facebook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2.7M</a:t>
                      </a:r>
                      <a:r>
                        <a:rPr lang="en-US" baseline="0" dirty="0" smtClean="0"/>
                        <a:t> 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35M 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Reactions (Like, Love </a:t>
                      </a:r>
                      <a:r>
                        <a:rPr lang="en-US" dirty="0" err="1" smtClean="0"/>
                        <a:t>Haha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Angry, Wow, Sad)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50M +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1691680" y="4005063"/>
            <a:ext cx="4680520" cy="2418159"/>
            <a:chOff x="1691680" y="4005063"/>
            <a:chExt cx="4680520" cy="2418159"/>
          </a:xfrm>
        </p:grpSpPr>
        <p:sp>
          <p:nvSpPr>
            <p:cNvPr id="7" name="Explosion 2 6"/>
            <p:cNvSpPr/>
            <p:nvPr/>
          </p:nvSpPr>
          <p:spPr bwMode="auto">
            <a:xfrm>
              <a:off x="1691680" y="4005063"/>
              <a:ext cx="4680520" cy="2418159"/>
            </a:xfrm>
            <a:prstGeom prst="irregularSeal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27784" y="4861609"/>
              <a:ext cx="29610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Database size: 95.6 GB </a:t>
              </a:r>
            </a:p>
            <a:p>
              <a:r>
                <a:rPr lang="en-US" sz="2000" dirty="0" smtClean="0"/>
                <a:t>Index size: 18.2 GB</a:t>
              </a:r>
            </a:p>
            <a:p>
              <a:r>
                <a:rPr lang="en-US" sz="2000" b="1" u="sng" dirty="0" smtClean="0"/>
                <a:t>Total: 113.8 GB</a:t>
              </a:r>
              <a:endParaRPr lang="en-US" sz="2000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81008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11560" y="1998712"/>
            <a:ext cx="3960440" cy="4320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b="1" u="sng" dirty="0" smtClean="0"/>
              <a:t>Western </a:t>
            </a:r>
            <a:r>
              <a:rPr lang="en-US" sz="1800" b="1" u="sng" dirty="0"/>
              <a:t>Digital Red </a:t>
            </a:r>
            <a:r>
              <a:rPr lang="en-US" sz="1800" b="1" u="sng" dirty="0" smtClean="0"/>
              <a:t>Edition (NAS)</a:t>
            </a:r>
            <a:endParaRPr lang="en-US" sz="1800" b="1" u="sng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892078"/>
              </p:ext>
            </p:extLst>
          </p:nvPr>
        </p:nvGraphicFramePr>
        <p:xfrm>
          <a:off x="611560" y="2502768"/>
          <a:ext cx="3888432" cy="2736304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1366363"/>
                <a:gridCol w="1225925"/>
                <a:gridCol w="1296144"/>
              </a:tblGrid>
              <a:tr h="84609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Capacity (TB)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HK$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$/TB</a:t>
                      </a:r>
                    </a:p>
                  </a:txBody>
                  <a:tcPr marL="68580" marR="68580" marT="0" marB="0"/>
                </a:tc>
              </a:tr>
              <a:tr h="2820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470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470</a:t>
                      </a:r>
                    </a:p>
                  </a:txBody>
                  <a:tcPr marL="68580" marR="68580" marT="0" marB="0"/>
                </a:tc>
              </a:tr>
              <a:tr h="2820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250</a:t>
                      </a:r>
                    </a:p>
                  </a:txBody>
                  <a:tcPr marL="68580" marR="68580" marT="0" marB="0"/>
                </a:tc>
              </a:tr>
              <a:tr h="2820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699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233</a:t>
                      </a:r>
                    </a:p>
                  </a:txBody>
                  <a:tcPr marL="68580" marR="68580" marT="0" marB="0"/>
                </a:tc>
              </a:tr>
              <a:tr h="32403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790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198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1,225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204</a:t>
                      </a:r>
                    </a:p>
                  </a:txBody>
                  <a:tcPr marL="68580" marR="68580" marT="0" marB="0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8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1,450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181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1560" y="5353471"/>
            <a:ext cx="3175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</a:t>
            </a:r>
            <a:r>
              <a:rPr lang="en-US" sz="1400" dirty="0"/>
              <a:t>: Central Field </a:t>
            </a:r>
            <a:r>
              <a:rPr lang="en-US" sz="1400" dirty="0" smtClean="0"/>
              <a:t>as of </a:t>
            </a:r>
            <a:r>
              <a:rPr lang="en-US" sz="1400" dirty="0"/>
              <a:t>2019/11/5</a:t>
            </a:r>
          </a:p>
        </p:txBody>
      </p:sp>
      <p:pic>
        <p:nvPicPr>
          <p:cNvPr id="2052" name="Picture 4" descr="west digital nas red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934" y="2165970"/>
            <a:ext cx="4143098" cy="32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41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385" y="1988840"/>
            <a:ext cx="40477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u="sng" dirty="0" smtClean="0"/>
              <a:t>Synology DiskStation DS918+ </a:t>
            </a:r>
          </a:p>
          <a:p>
            <a:endParaRPr lang="en-US" sz="1800" dirty="0" smtClean="0"/>
          </a:p>
          <a:p>
            <a:r>
              <a:rPr lang="en-US" sz="1800" dirty="0" smtClean="0"/>
              <a:t>4-Bay </a:t>
            </a:r>
            <a:r>
              <a:rPr lang="en-US" sz="1800" dirty="0"/>
              <a:t>NAS: </a:t>
            </a:r>
            <a:r>
              <a:rPr lang="en-US" sz="1800" dirty="0" smtClean="0"/>
              <a:t>HK$ 3,900</a:t>
            </a:r>
          </a:p>
          <a:p>
            <a:endParaRPr lang="en-US" sz="1800" dirty="0" smtClean="0"/>
          </a:p>
          <a:p>
            <a:r>
              <a:rPr lang="en-US" sz="1800" dirty="0" smtClean="0"/>
              <a:t>4 </a:t>
            </a:r>
            <a:r>
              <a:rPr lang="en-US" sz="1800" dirty="0"/>
              <a:t>x 8 TB = 32 TB: HK$ </a:t>
            </a:r>
            <a:r>
              <a:rPr lang="en-US" sz="1800" dirty="0" smtClean="0"/>
              <a:t>5,800</a:t>
            </a:r>
            <a:endParaRPr lang="en-US" sz="1800" dirty="0"/>
          </a:p>
          <a:p>
            <a:endParaRPr lang="en-US" sz="1800" b="1" u="sng" dirty="0" smtClean="0">
              <a:solidFill>
                <a:srgbClr val="0070C0"/>
              </a:solidFill>
            </a:endParaRPr>
          </a:p>
          <a:p>
            <a:r>
              <a:rPr lang="en-US" sz="1800" b="1" u="sng" dirty="0" smtClean="0">
                <a:solidFill>
                  <a:srgbClr val="0070C0"/>
                </a:solidFill>
              </a:rPr>
              <a:t>Total </a:t>
            </a:r>
            <a:r>
              <a:rPr lang="en-US" sz="1800" b="1" u="sng" dirty="0">
                <a:solidFill>
                  <a:srgbClr val="0070C0"/>
                </a:solidFill>
              </a:rPr>
              <a:t>= </a:t>
            </a:r>
            <a:r>
              <a:rPr lang="en-US" sz="1800" b="1" u="sng" dirty="0" smtClean="0">
                <a:solidFill>
                  <a:srgbClr val="0070C0"/>
                </a:solidFill>
              </a:rPr>
              <a:t>$ 9,700</a:t>
            </a:r>
            <a:endParaRPr lang="en-US" sz="1800" b="1" u="sng" dirty="0">
              <a:solidFill>
                <a:srgbClr val="0070C0"/>
              </a:solidFill>
            </a:endParaRPr>
          </a:p>
          <a:p>
            <a:r>
              <a:rPr lang="en-US" sz="1800" dirty="0"/>
              <a:t> </a:t>
            </a:r>
          </a:p>
        </p:txBody>
      </p:sp>
      <p:pic>
        <p:nvPicPr>
          <p:cNvPr id="2050" name="Picture 2" descr="synology diskstation ds918+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542" y="1772816"/>
            <a:ext cx="4126858" cy="247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5536" y="4797152"/>
            <a:ext cx="6322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Datatact 113.8 </a:t>
            </a:r>
            <a:r>
              <a:rPr lang="en-US" dirty="0">
                <a:solidFill>
                  <a:srgbClr val="0070C0"/>
                </a:solidFill>
              </a:rPr>
              <a:t>GB / 32 TB = ~</a:t>
            </a:r>
            <a:r>
              <a:rPr lang="en-US" dirty="0" smtClean="0">
                <a:solidFill>
                  <a:srgbClr val="0070C0"/>
                </a:solidFill>
              </a:rPr>
              <a:t>0.36% 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	281 </a:t>
            </a:r>
            <a:r>
              <a:rPr lang="en-US" b="1" dirty="0">
                <a:solidFill>
                  <a:srgbClr val="FF0000"/>
                </a:solidFill>
              </a:rPr>
              <a:t>years of </a:t>
            </a:r>
            <a:r>
              <a:rPr lang="en-US" b="1" dirty="0" smtClean="0">
                <a:solidFill>
                  <a:srgbClr val="FF0000"/>
                </a:solidFill>
              </a:rPr>
              <a:t>linear growth </a:t>
            </a:r>
            <a:r>
              <a:rPr lang="en-US" b="1" dirty="0" smtClean="0"/>
              <a:t>or</a:t>
            </a:r>
          </a:p>
          <a:p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15 years of 50% exponential growth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85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385" y="1988840"/>
            <a:ext cx="42586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u="sng" dirty="0" smtClean="0"/>
              <a:t>How Datatact stores the data</a:t>
            </a:r>
          </a:p>
          <a:p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MySQL</a:t>
            </a:r>
            <a:r>
              <a:rPr lang="en-US" sz="1800" dirty="0" smtClean="0"/>
              <a:t> : traditional relational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Apache Lucene</a:t>
            </a:r>
            <a:r>
              <a:rPr lang="en-US" sz="1800" dirty="0" smtClean="0"/>
              <a:t>: inverted index for fast data searching and ranking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No Big Data solution is required</a:t>
            </a:r>
          </a:p>
        </p:txBody>
      </p:sp>
      <p:pic>
        <p:nvPicPr>
          <p:cNvPr id="2" name="Picture 2" descr="Apache Lucene - Apache Lucene Co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5" t="56774"/>
          <a:stretch/>
        </p:blipFill>
        <p:spPr bwMode="auto">
          <a:xfrm>
            <a:off x="4996655" y="2099568"/>
            <a:ext cx="3319761" cy="60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951312" y="3143002"/>
            <a:ext cx="3797152" cy="3078044"/>
            <a:chOff x="4427984" y="3143002"/>
            <a:chExt cx="3797152" cy="3078044"/>
          </a:xfrm>
        </p:grpSpPr>
        <p:pic>
          <p:nvPicPr>
            <p:cNvPr id="2052" name="Picture 4" descr="MySQL - 维基百科，自由的百科全书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4265513"/>
              <a:ext cx="3797152" cy="1955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n 3"/>
            <p:cNvSpPr/>
            <p:nvPr/>
          </p:nvSpPr>
          <p:spPr bwMode="auto">
            <a:xfrm>
              <a:off x="4482704" y="3143002"/>
              <a:ext cx="2230264" cy="2230214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2054" name="Picture 6" descr="What is a Cell? | Database.Gui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066" y="3861048"/>
            <a:ext cx="1868206" cy="112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26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Do you need Big Data Solution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5616624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Are you </a:t>
            </a:r>
            <a:r>
              <a:rPr lang="en-US" sz="1800" dirty="0" smtClean="0"/>
              <a:t>a </a:t>
            </a:r>
            <a:r>
              <a:rPr lang="en-US" sz="1800" b="1" u="sng" dirty="0" smtClean="0">
                <a:solidFill>
                  <a:srgbClr val="0070C0"/>
                </a:solidFill>
              </a:rPr>
              <a:t>data company </a:t>
            </a:r>
            <a:r>
              <a:rPr lang="en-US" sz="1800" dirty="0" smtClean="0"/>
              <a:t>? 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Is your data </a:t>
            </a:r>
            <a:r>
              <a:rPr lang="en-US" sz="1800" b="1" u="sng" dirty="0" smtClean="0">
                <a:solidFill>
                  <a:srgbClr val="0070C0"/>
                </a:solidFill>
              </a:rPr>
              <a:t>volume </a:t>
            </a:r>
            <a:r>
              <a:rPr lang="en-US" sz="1800" dirty="0" smtClean="0"/>
              <a:t>more </a:t>
            </a:r>
            <a:r>
              <a:rPr lang="en-US" sz="1800" dirty="0"/>
              <a:t>than </a:t>
            </a:r>
            <a:r>
              <a:rPr lang="en-US" sz="1800" dirty="0" smtClean="0"/>
              <a:t>a single computer?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Is your </a:t>
            </a:r>
            <a:r>
              <a:rPr lang="en-US" sz="1800" dirty="0"/>
              <a:t>data </a:t>
            </a:r>
            <a:r>
              <a:rPr lang="en-US" sz="1800" b="1" u="sng" dirty="0">
                <a:solidFill>
                  <a:srgbClr val="0070C0"/>
                </a:solidFill>
              </a:rPr>
              <a:t>growing exponentially </a:t>
            </a:r>
            <a:r>
              <a:rPr lang="en-US" sz="1800" dirty="0"/>
              <a:t>(internet scale) </a:t>
            </a:r>
            <a:r>
              <a:rPr lang="en-US" sz="1800" dirty="0" smtClean="0"/>
              <a:t>or faster </a:t>
            </a:r>
            <a:r>
              <a:rPr lang="en-US" sz="1800" dirty="0"/>
              <a:t>than the growth of </a:t>
            </a:r>
            <a:r>
              <a:rPr lang="en-US" sz="1800" dirty="0" smtClean="0"/>
              <a:t>single-disk storage capacity?</a:t>
            </a:r>
            <a:endParaRPr lang="en-US" dirty="0"/>
          </a:p>
          <a:p>
            <a:pPr marL="0" indent="0"/>
            <a:r>
              <a:rPr lang="en-US" sz="1800" dirty="0"/>
              <a:t> 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Is </a:t>
            </a:r>
            <a:r>
              <a:rPr lang="en-US" sz="1800" dirty="0"/>
              <a:t>your data mostly </a:t>
            </a:r>
            <a:r>
              <a:rPr lang="en-US" sz="1800" b="1" u="sng" dirty="0">
                <a:solidFill>
                  <a:srgbClr val="0070C0"/>
                </a:solidFill>
              </a:rPr>
              <a:t>immutable</a:t>
            </a:r>
            <a:r>
              <a:rPr lang="en-US" sz="1800" dirty="0"/>
              <a:t> </a:t>
            </a:r>
            <a:r>
              <a:rPr lang="en-US" sz="1800" dirty="0" smtClean="0"/>
              <a:t>(i.e. write </a:t>
            </a:r>
            <a:r>
              <a:rPr lang="en-US" sz="1800" dirty="0"/>
              <a:t>once, </a:t>
            </a:r>
            <a:r>
              <a:rPr lang="en-US" sz="1800" dirty="0" smtClean="0"/>
              <a:t>read </a:t>
            </a:r>
            <a:r>
              <a:rPr lang="en-US" sz="1800" dirty="0"/>
              <a:t>many </a:t>
            </a:r>
            <a:r>
              <a:rPr lang="en-US" sz="1800" dirty="0" smtClean="0"/>
              <a:t>times)?</a:t>
            </a:r>
            <a:endParaRPr lang="en-US" dirty="0"/>
          </a:p>
          <a:p>
            <a:pPr marL="0" indent="0"/>
            <a:r>
              <a:rPr lang="en-US" sz="1800" dirty="0"/>
              <a:t> </a:t>
            </a:r>
            <a:endParaRPr lang="en-US" dirty="0"/>
          </a:p>
          <a:p>
            <a:pPr marL="0" indent="0"/>
            <a:r>
              <a:rPr lang="en-US" dirty="0" smtClean="0"/>
              <a:t>&gt;&gt; </a:t>
            </a:r>
            <a:r>
              <a:rPr lang="en-US" sz="2000" dirty="0" smtClean="0"/>
              <a:t>If not, probably </a:t>
            </a:r>
            <a:r>
              <a:rPr lang="en-US" sz="2000" dirty="0"/>
              <a:t>you don’t need Hadoop or the related Big Data tech</a:t>
            </a:r>
            <a:endParaRPr lang="en-US" sz="3200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67" y="1700808"/>
            <a:ext cx="2863205" cy="286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02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95536" y="1700808"/>
            <a:ext cx="8640960" cy="7920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Because everyone is talking about Big Data, let’s use it as it </a:t>
            </a:r>
            <a:r>
              <a:rPr lang="en-US" sz="1800" b="1" dirty="0" smtClean="0">
                <a:solidFill>
                  <a:srgbClr val="0070C0"/>
                </a:solidFill>
                <a:latin typeface="Arial" charset="0"/>
                <a:ea typeface="ＭＳ Ｐゴシック" charset="0"/>
                <a:cs typeface="ＭＳ Ｐゴシック" charset="0"/>
              </a:rPr>
              <a:t>sounds cool !</a:t>
            </a:r>
            <a:endParaRPr lang="en-US" sz="1800" b="1" dirty="0">
              <a:solidFill>
                <a:srgbClr val="0070C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1619672" y="2348880"/>
            <a:ext cx="4754893" cy="3696469"/>
            <a:chOff x="1317246" y="2610619"/>
            <a:chExt cx="4754893" cy="3696469"/>
          </a:xfrm>
        </p:grpSpPr>
        <p:pic>
          <p:nvPicPr>
            <p:cNvPr id="7" name="Picture 2" descr="hong kong street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246" y="2610619"/>
              <a:ext cx="4754893" cy="35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ferrari的圖片搜尋結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4149080"/>
              <a:ext cx="2877344" cy="2158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552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Business Processes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824536" cy="324036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Commercial transactions </a:t>
            </a:r>
            <a:r>
              <a:rPr lang="en-US" sz="1800" dirty="0" smtClean="0"/>
              <a:t>(including e-commerce such as </a:t>
            </a:r>
            <a:r>
              <a:rPr lang="en-US" sz="1800" b="1" dirty="0" err="1" smtClean="0">
                <a:solidFill>
                  <a:srgbClr val="00B050"/>
                </a:solidFill>
              </a:rPr>
              <a:t>AliPay</a:t>
            </a:r>
            <a:r>
              <a:rPr lang="en-US" sz="1800" b="1" dirty="0" smtClean="0">
                <a:solidFill>
                  <a:srgbClr val="00B050"/>
                </a:solidFill>
              </a:rPr>
              <a:t> and WeChat</a:t>
            </a:r>
            <a:r>
              <a:rPr lang="en-US" sz="1800" dirty="0" smtClean="0"/>
              <a:t>, credit card spending, exchange transaction data)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Private agencies </a:t>
            </a:r>
            <a:r>
              <a:rPr lang="en-US" sz="1800" dirty="0" smtClean="0"/>
              <a:t>(e.g. industry specific supply chain data, intra-day tick data from the exchange)</a:t>
            </a:r>
            <a:endParaRPr lang="en-US" sz="1800" b="1" i="1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2" name="AutoShape 2" descr="epayment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769" y="1844824"/>
            <a:ext cx="346838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4437112"/>
            <a:ext cx="83962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/>
            <a:r>
              <a:rPr lang="en-US" sz="1600" b="1" dirty="0">
                <a:solidFill>
                  <a:srgbClr val="00B050"/>
                </a:solidFill>
              </a:rPr>
              <a:t>Other ideas</a:t>
            </a:r>
            <a:r>
              <a:rPr lang="en-US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Amazon: track </a:t>
            </a:r>
            <a:r>
              <a:rPr lang="en-US" sz="1600" dirty="0"/>
              <a:t>the best sales products and break down the underlying raw material for investing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Mobile </a:t>
            </a:r>
            <a:r>
              <a:rPr lang="en-US" sz="1600" dirty="0"/>
              <a:t>payment </a:t>
            </a:r>
            <a:r>
              <a:rPr lang="en-US" sz="1600" dirty="0" smtClean="0"/>
              <a:t>transaction </a:t>
            </a:r>
            <a:r>
              <a:rPr lang="en-US" sz="1600" dirty="0"/>
              <a:t>used for in credit risk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7294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Satellite image: Oil Reserve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/>
              <a:t>Oil reserves are often stored in floating tanks around </a:t>
            </a:r>
            <a:r>
              <a:rPr lang="en-US" sz="1800" dirty="0" smtClean="0"/>
              <a:t>the world</a:t>
            </a:r>
            <a:r>
              <a:rPr lang="en-US" sz="1800" dirty="0"/>
              <a:t>, whose lid rises and falls </a:t>
            </a:r>
            <a:r>
              <a:rPr lang="en-US" sz="1800" dirty="0" smtClean="0"/>
              <a:t>with increasing </a:t>
            </a:r>
            <a:r>
              <a:rPr lang="en-US" sz="1800" dirty="0"/>
              <a:t>or decreasing storage. With the rising and falling height</a:t>
            </a:r>
            <a:r>
              <a:rPr lang="en-US" sz="1800" b="1" dirty="0">
                <a:solidFill>
                  <a:srgbClr val="0070C0"/>
                </a:solidFill>
              </a:rPr>
              <a:t>, the </a:t>
            </a:r>
            <a:r>
              <a:rPr lang="en-US" sz="1800" b="1" dirty="0" smtClean="0">
                <a:solidFill>
                  <a:srgbClr val="0070C0"/>
                </a:solidFill>
              </a:rPr>
              <a:t>crescent-shaped shadows </a:t>
            </a:r>
            <a:r>
              <a:rPr lang="en-US" sz="1800" b="1" dirty="0">
                <a:solidFill>
                  <a:srgbClr val="0070C0"/>
                </a:solidFill>
              </a:rPr>
              <a:t>cast by the sun also change shape</a:t>
            </a:r>
            <a:r>
              <a:rPr lang="en-US" sz="1800" dirty="0"/>
              <a:t>. By </a:t>
            </a:r>
            <a:r>
              <a:rPr lang="en-US" sz="1800" b="1" dirty="0">
                <a:solidFill>
                  <a:srgbClr val="0070C0"/>
                </a:solidFill>
              </a:rPr>
              <a:t>tracking these shape changes </a:t>
            </a:r>
            <a:r>
              <a:rPr lang="en-US" sz="1800" b="1" dirty="0" smtClean="0">
                <a:solidFill>
                  <a:srgbClr val="0070C0"/>
                </a:solidFill>
              </a:rPr>
              <a:t>(Deep Learning - CNN)</a:t>
            </a:r>
            <a:r>
              <a:rPr lang="en-US" sz="1800" dirty="0" smtClean="0"/>
              <a:t>, </a:t>
            </a:r>
            <a:r>
              <a:rPr lang="en-US" sz="1800" i="1" dirty="0">
                <a:hlinkClick r:id="rId2"/>
              </a:rPr>
              <a:t>Orbital Insights </a:t>
            </a:r>
            <a:r>
              <a:rPr lang="en-US" sz="1800" dirty="0"/>
              <a:t>predicts </a:t>
            </a:r>
            <a:r>
              <a:rPr lang="en-US" sz="1800" dirty="0" smtClean="0"/>
              <a:t>oil inventory levels.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://www.wired.com/2015/03/orbital-insight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marL="0" indent="0"/>
            <a:endParaRPr lang="en-US" sz="1800" dirty="0"/>
          </a:p>
        </p:txBody>
      </p:sp>
      <p:pic>
        <p:nvPicPr>
          <p:cNvPr id="8" name="Picture 2" descr="satellite imagery oil lid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77741"/>
            <a:ext cx="5214926" cy="30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40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Satellite image: Parking Lots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b="1" dirty="0" smtClean="0">
                <a:solidFill>
                  <a:srgbClr val="0070C0"/>
                </a:solidFill>
              </a:rPr>
              <a:t>Satellite </a:t>
            </a:r>
            <a:r>
              <a:rPr lang="en-US" sz="1800" b="1" dirty="0">
                <a:solidFill>
                  <a:srgbClr val="0070C0"/>
                </a:solidFill>
              </a:rPr>
              <a:t>Imagery of Parking Lots and Trading Retail </a:t>
            </a:r>
            <a:r>
              <a:rPr lang="en-US" sz="1800" b="1" dirty="0" smtClean="0">
                <a:solidFill>
                  <a:srgbClr val="0070C0"/>
                </a:solidFill>
              </a:rPr>
              <a:t>Stocks </a:t>
            </a:r>
            <a:r>
              <a:rPr lang="en-US" sz="1800" dirty="0" smtClean="0"/>
              <a:t>from </a:t>
            </a:r>
            <a:r>
              <a:rPr lang="en-US" sz="1800" i="1" dirty="0" smtClean="0">
                <a:hlinkClick r:id="rId2"/>
              </a:rPr>
              <a:t>RS Metrics</a:t>
            </a:r>
            <a:r>
              <a:rPr lang="en-US" sz="1800" dirty="0" smtClean="0"/>
              <a:t> - </a:t>
            </a:r>
            <a:r>
              <a:rPr lang="en-US" sz="1800" dirty="0"/>
              <a:t>uses ~10 high-resolution satellites, </a:t>
            </a:r>
            <a:r>
              <a:rPr lang="en-US" sz="1800" dirty="0" smtClean="0"/>
              <a:t>orbiting the </a:t>
            </a:r>
            <a:r>
              <a:rPr lang="en-US" sz="1800" dirty="0"/>
              <a:t>Earth and </a:t>
            </a:r>
            <a:r>
              <a:rPr lang="en-US" sz="1800" dirty="0" smtClean="0"/>
              <a:t>imaging between the store opening hours. </a:t>
            </a:r>
            <a:r>
              <a:rPr lang="en-US" sz="1800" dirty="0"/>
              <a:t>Such data can be used to estimate retail traffic (e.g. at some ~50 </a:t>
            </a:r>
            <a:r>
              <a:rPr lang="en-US" sz="1800" dirty="0" smtClean="0"/>
              <a:t>retail chains)</a:t>
            </a:r>
            <a:endParaRPr lang="en-US" sz="1600" dirty="0"/>
          </a:p>
          <a:p>
            <a:pPr marL="0" indent="0"/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08" y="2924944"/>
            <a:ext cx="73152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195" y="5517232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600" b="1" dirty="0" smtClean="0">
                <a:solidFill>
                  <a:srgbClr val="00B050"/>
                </a:solidFill>
              </a:rPr>
              <a:t>Other Ideas: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Road </a:t>
            </a:r>
            <a:r>
              <a:rPr lang="en-US" sz="1600" dirty="0"/>
              <a:t>cameras (video) to gauge car brands </a:t>
            </a:r>
            <a:r>
              <a:rPr lang="en-US" sz="1600" dirty="0" smtClean="0"/>
              <a:t>popularity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 class students </a:t>
            </a:r>
            <a:r>
              <a:rPr lang="en-US" sz="1600" dirty="0"/>
              <a:t>facial </a:t>
            </a:r>
            <a:r>
              <a:rPr lang="en-US" sz="1600" dirty="0" smtClean="0"/>
              <a:t>expressions to predict the class effectiveness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61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HSBC Ask Amy </a:t>
            </a:r>
            <a:r>
              <a:rPr lang="en-US" dirty="0" err="1" smtClean="0"/>
              <a:t>Chatbot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21602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30177"/>
            <a:ext cx="4843032" cy="3220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66147" y="2571291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Give it a try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5544108" y="2528899"/>
            <a:ext cx="648072" cy="50405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1801" y="3789040"/>
            <a:ext cx="2924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</a:rPr>
              <a:t>use </a:t>
            </a:r>
            <a:r>
              <a:rPr lang="en-US" sz="1600" dirty="0" err="1">
                <a:solidFill>
                  <a:srgbClr val="0070C0"/>
                </a:solidFill>
              </a:rPr>
              <a:t>whatsapp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smtClean="0">
                <a:solidFill>
                  <a:srgbClr val="0070C0"/>
                </a:solidFill>
              </a:rPr>
              <a:t>to </a:t>
            </a:r>
            <a:r>
              <a:rPr lang="en-US" sz="1600" dirty="0">
                <a:solidFill>
                  <a:srgbClr val="0070C0"/>
                </a:solidFill>
              </a:rPr>
              <a:t>train </a:t>
            </a:r>
            <a:r>
              <a:rPr lang="en-US" sz="1600" dirty="0" err="1">
                <a:solidFill>
                  <a:srgbClr val="0070C0"/>
                </a:solidFill>
              </a:rPr>
              <a:t>chatbot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Smiley Face 8"/>
          <p:cNvSpPr/>
          <p:nvPr/>
        </p:nvSpPr>
        <p:spPr bwMode="auto">
          <a:xfrm>
            <a:off x="6745757" y="4221088"/>
            <a:ext cx="516285" cy="448688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1497" y="5085184"/>
            <a:ext cx="76661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Revamp </a:t>
            </a:r>
            <a:r>
              <a:rPr lang="en-US" sz="1600" dirty="0"/>
              <a:t>of </a:t>
            </a:r>
            <a:r>
              <a:rPr lang="en-US" sz="1600" b="1" dirty="0">
                <a:solidFill>
                  <a:srgbClr val="0070C0"/>
                </a:solidFill>
              </a:rPr>
              <a:t>1823 Website </a:t>
            </a:r>
            <a:r>
              <a:rPr lang="en-US" sz="1600" b="1" dirty="0" smtClean="0">
                <a:solidFill>
                  <a:srgbClr val="0070C0"/>
                </a:solidFill>
              </a:rPr>
              <a:t>with</a:t>
            </a:r>
            <a:r>
              <a:rPr lang="en-US" sz="1600" dirty="0" smtClean="0"/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Chatbot</a:t>
            </a:r>
            <a:r>
              <a:rPr lang="en-US" sz="1600" dirty="0"/>
              <a:t> Service, to facilitate the public </a:t>
            </a:r>
            <a:r>
              <a:rPr lang="en-US" sz="1600" dirty="0" smtClean="0"/>
              <a:t>to </a:t>
            </a:r>
            <a:r>
              <a:rPr lang="en-US" sz="1600" dirty="0"/>
              <a:t>to access government information more directly and to answer simple </a:t>
            </a:r>
            <a:r>
              <a:rPr lang="en-US" sz="1600" dirty="0" smtClean="0"/>
              <a:t>enquiries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hlinkClick r:id="rId4"/>
              </a:rPr>
              <a:t>South Korean virtual girl iPhone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6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Amazon Alexa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21602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04196" y="1628800"/>
            <a:ext cx="8815576" cy="3491654"/>
            <a:chOff x="244565" y="2253159"/>
            <a:chExt cx="8815576" cy="349165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B9A44D44-26E3-8F4F-AE1E-030ABFFA7422}"/>
                </a:ext>
              </a:extLst>
            </p:cNvPr>
            <p:cNvCxnSpPr>
              <a:cxnSpLocks/>
            </p:cNvCxnSpPr>
            <p:nvPr/>
          </p:nvCxnSpPr>
          <p:spPr>
            <a:xfrm>
              <a:off x="5063561" y="3109863"/>
              <a:ext cx="2095" cy="282314"/>
            </a:xfrm>
            <a:prstGeom prst="line">
              <a:avLst/>
            </a:prstGeom>
            <a:ln>
              <a:solidFill>
                <a:schemeClr val="accent3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5AEA0FD7-3C1D-CF46-991A-8F72EC5542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4204" y="3013998"/>
              <a:ext cx="2095" cy="282314"/>
            </a:xfrm>
            <a:prstGeom prst="line">
              <a:avLst/>
            </a:prstGeom>
            <a:ln>
              <a:solidFill>
                <a:schemeClr val="accent3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1B3795EF-BCEA-B343-8754-338E459D70EB}"/>
                </a:ext>
              </a:extLst>
            </p:cNvPr>
            <p:cNvCxnSpPr>
              <a:cxnSpLocks/>
            </p:cNvCxnSpPr>
            <p:nvPr/>
          </p:nvCxnSpPr>
          <p:spPr>
            <a:xfrm>
              <a:off x="3761350" y="2823015"/>
              <a:ext cx="886" cy="1837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B0D5B1E1-3B69-1742-BE9E-23DEB7AEDAC5}"/>
                </a:ext>
              </a:extLst>
            </p:cNvPr>
            <p:cNvCxnSpPr>
              <a:cxnSpLocks/>
            </p:cNvCxnSpPr>
            <p:nvPr/>
          </p:nvCxnSpPr>
          <p:spPr>
            <a:xfrm>
              <a:off x="6700268" y="2812154"/>
              <a:ext cx="886" cy="183716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ular Callout 7">
              <a:extLst>
                <a:ext uri="{FF2B5EF4-FFF2-40B4-BE49-F238E27FC236}">
                  <a16:creationId xmlns:a16="http://schemas.microsoft.com/office/drawing/2014/main" xmlns="" id="{4B47726D-4FA4-8C44-8D8C-BAFF86C11266}"/>
                </a:ext>
              </a:extLst>
            </p:cNvPr>
            <p:cNvSpPr/>
            <p:nvPr/>
          </p:nvSpPr>
          <p:spPr>
            <a:xfrm>
              <a:off x="5944139" y="2998099"/>
              <a:ext cx="1513143" cy="1455914"/>
            </a:xfrm>
            <a:prstGeom prst="rect">
              <a:avLst/>
            </a:prstGeom>
            <a:noFill/>
            <a:ln w="158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Ins="137160" rtlCol="0" anchor="ctr"/>
            <a:lstStyle/>
            <a:p>
              <a:pPr algn="ctr"/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Thank you. Your credit card is now unlocked and you should be able to proceed with the transaction.</a:t>
              </a:r>
            </a:p>
          </p:txBody>
        </p:sp>
        <p:sp>
          <p:nvSpPr>
            <p:cNvPr id="13" name="Oval Callout 5">
              <a:extLst>
                <a:ext uri="{FF2B5EF4-FFF2-40B4-BE49-F238E27FC236}">
                  <a16:creationId xmlns:a16="http://schemas.microsoft.com/office/drawing/2014/main" xmlns="" id="{7C66B868-F350-A541-8B63-08368B3D5118}"/>
                </a:ext>
              </a:extLst>
            </p:cNvPr>
            <p:cNvSpPr/>
            <p:nvPr/>
          </p:nvSpPr>
          <p:spPr>
            <a:xfrm>
              <a:off x="4685237" y="3003397"/>
              <a:ext cx="1056727" cy="143829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Sure, the code is 12345.</a:t>
              </a:r>
            </a:p>
          </p:txBody>
        </p:sp>
        <p:sp>
          <p:nvSpPr>
            <p:cNvPr id="14" name="Oval Callout 5">
              <a:extLst>
                <a:ext uri="{FF2B5EF4-FFF2-40B4-BE49-F238E27FC236}">
                  <a16:creationId xmlns:a16="http://schemas.microsoft.com/office/drawing/2014/main" xmlns="" id="{D3B13B7D-371A-4B44-8526-CA4AF2172502}"/>
                </a:ext>
              </a:extLst>
            </p:cNvPr>
            <p:cNvSpPr/>
            <p:nvPr/>
          </p:nvSpPr>
          <p:spPr>
            <a:xfrm>
              <a:off x="7658650" y="2996748"/>
              <a:ext cx="994410" cy="143829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Great,</a:t>
              </a:r>
              <a:br>
                <a:rPr lang="en-US" sz="12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thank you!</a:t>
              </a:r>
            </a:p>
          </p:txBody>
        </p:sp>
        <p:sp>
          <p:nvSpPr>
            <p:cNvPr id="15" name="Oval Callout 5">
              <a:extLst>
                <a:ext uri="{FF2B5EF4-FFF2-40B4-BE49-F238E27FC236}">
                  <a16:creationId xmlns:a16="http://schemas.microsoft.com/office/drawing/2014/main" xmlns="" id="{942262AB-9BBA-8F46-B498-9623371AE2D4}"/>
                </a:ext>
              </a:extLst>
            </p:cNvPr>
            <p:cNvSpPr/>
            <p:nvPr/>
          </p:nvSpPr>
          <p:spPr>
            <a:xfrm>
              <a:off x="2209189" y="3712662"/>
              <a:ext cx="801090" cy="4638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</a:t>
              </a:r>
            </a:p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Dip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CCD29F9-CB50-844A-98DF-2DFD2C84C2A4}"/>
                </a:ext>
              </a:extLst>
            </p:cNvPr>
            <p:cNvSpPr/>
            <p:nvPr/>
          </p:nvSpPr>
          <p:spPr>
            <a:xfrm>
              <a:off x="2338389" y="3137720"/>
              <a:ext cx="542689" cy="542689"/>
            </a:xfrm>
            <a:prstGeom prst="ellips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825ADD46-F90C-324C-AB8D-33AD58C18C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9733" y="2623519"/>
              <a:ext cx="1" cy="49388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474">
              <a:extLst>
                <a:ext uri="{FF2B5EF4-FFF2-40B4-BE49-F238E27FC236}">
                  <a16:creationId xmlns:a16="http://schemas.microsoft.com/office/drawing/2014/main" xmlns="" id="{A8C3703F-C8B3-E949-9DE9-2BB0D5B3685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61409" y="3295725"/>
              <a:ext cx="296649" cy="241533"/>
            </a:xfrm>
            <a:custGeom>
              <a:avLst/>
              <a:gdLst>
                <a:gd name="T0" fmla="*/ 9 w 155"/>
                <a:gd name="T1" fmla="*/ 19 h 126"/>
                <a:gd name="T2" fmla="*/ 9 w 155"/>
                <a:gd name="T3" fmla="*/ 116 h 126"/>
                <a:gd name="T4" fmla="*/ 145 w 155"/>
                <a:gd name="T5" fmla="*/ 116 h 126"/>
                <a:gd name="T6" fmla="*/ 145 w 155"/>
                <a:gd name="T7" fmla="*/ 19 h 126"/>
                <a:gd name="T8" fmla="*/ 9 w 155"/>
                <a:gd name="T9" fmla="*/ 19 h 126"/>
                <a:gd name="T10" fmla="*/ 155 w 155"/>
                <a:gd name="T11" fmla="*/ 0 h 126"/>
                <a:gd name="T12" fmla="*/ 155 w 155"/>
                <a:gd name="T13" fmla="*/ 126 h 126"/>
                <a:gd name="T14" fmla="*/ 0 w 155"/>
                <a:gd name="T15" fmla="*/ 126 h 126"/>
                <a:gd name="T16" fmla="*/ 0 w 155"/>
                <a:gd name="T17" fmla="*/ 0 h 126"/>
                <a:gd name="T18" fmla="*/ 155 w 155"/>
                <a:gd name="T19" fmla="*/ 0 h 126"/>
                <a:gd name="T20" fmla="*/ 78 w 155"/>
                <a:gd name="T21" fmla="*/ 49 h 126"/>
                <a:gd name="T22" fmla="*/ 96 w 155"/>
                <a:gd name="T23" fmla="*/ 29 h 126"/>
                <a:gd name="T24" fmla="*/ 114 w 155"/>
                <a:gd name="T25" fmla="*/ 49 h 126"/>
                <a:gd name="T26" fmla="*/ 96 w 155"/>
                <a:gd name="T27" fmla="*/ 68 h 126"/>
                <a:gd name="T28" fmla="*/ 78 w 155"/>
                <a:gd name="T29" fmla="*/ 49 h 126"/>
                <a:gd name="T30" fmla="*/ 19 w 155"/>
                <a:gd name="T31" fmla="*/ 39 h 126"/>
                <a:gd name="T32" fmla="*/ 68 w 155"/>
                <a:gd name="T33" fmla="*/ 39 h 126"/>
                <a:gd name="T34" fmla="*/ 68 w 155"/>
                <a:gd name="T35" fmla="*/ 48 h 126"/>
                <a:gd name="T36" fmla="*/ 19 w 155"/>
                <a:gd name="T37" fmla="*/ 48 h 126"/>
                <a:gd name="T38" fmla="*/ 19 w 155"/>
                <a:gd name="T39" fmla="*/ 39 h 126"/>
                <a:gd name="T40" fmla="*/ 19 w 155"/>
                <a:gd name="T41" fmla="*/ 58 h 126"/>
                <a:gd name="T42" fmla="*/ 68 w 155"/>
                <a:gd name="T43" fmla="*/ 58 h 126"/>
                <a:gd name="T44" fmla="*/ 68 w 155"/>
                <a:gd name="T45" fmla="*/ 68 h 126"/>
                <a:gd name="T46" fmla="*/ 19 w 155"/>
                <a:gd name="T47" fmla="*/ 68 h 126"/>
                <a:gd name="T48" fmla="*/ 19 w 155"/>
                <a:gd name="T49" fmla="*/ 58 h 126"/>
                <a:gd name="T50" fmla="*/ 19 w 155"/>
                <a:gd name="T51" fmla="*/ 78 h 126"/>
                <a:gd name="T52" fmla="*/ 48 w 155"/>
                <a:gd name="T53" fmla="*/ 78 h 126"/>
                <a:gd name="T54" fmla="*/ 48 w 155"/>
                <a:gd name="T55" fmla="*/ 87 h 126"/>
                <a:gd name="T56" fmla="*/ 19 w 155"/>
                <a:gd name="T57" fmla="*/ 87 h 126"/>
                <a:gd name="T58" fmla="*/ 19 w 155"/>
                <a:gd name="T59" fmla="*/ 78 h 126"/>
                <a:gd name="T60" fmla="*/ 65 w 155"/>
                <a:gd name="T61" fmla="*/ 77 h 126"/>
                <a:gd name="T62" fmla="*/ 128 w 155"/>
                <a:gd name="T63" fmla="*/ 77 h 126"/>
                <a:gd name="T64" fmla="*/ 136 w 155"/>
                <a:gd name="T65" fmla="*/ 92 h 126"/>
                <a:gd name="T66" fmla="*/ 136 w 155"/>
                <a:gd name="T67" fmla="*/ 107 h 126"/>
                <a:gd name="T68" fmla="*/ 58 w 155"/>
                <a:gd name="T69" fmla="*/ 107 h 126"/>
                <a:gd name="T70" fmla="*/ 58 w 155"/>
                <a:gd name="T71" fmla="*/ 92 h 126"/>
                <a:gd name="T72" fmla="*/ 65 w 155"/>
                <a:gd name="T73" fmla="*/ 7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" h="126">
                  <a:moveTo>
                    <a:pt x="9" y="19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96" y="19"/>
                    <a:pt x="38" y="19"/>
                    <a:pt x="9" y="19"/>
                  </a:cubicBezTo>
                  <a:close/>
                  <a:moveTo>
                    <a:pt x="155" y="0"/>
                  </a:moveTo>
                  <a:cubicBezTo>
                    <a:pt x="155" y="126"/>
                    <a:pt x="155" y="126"/>
                    <a:pt x="155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116" y="0"/>
                    <a:pt x="155" y="0"/>
                  </a:cubicBezTo>
                  <a:close/>
                  <a:moveTo>
                    <a:pt x="78" y="49"/>
                  </a:moveTo>
                  <a:cubicBezTo>
                    <a:pt x="78" y="38"/>
                    <a:pt x="86" y="29"/>
                    <a:pt x="96" y="29"/>
                  </a:cubicBezTo>
                  <a:cubicBezTo>
                    <a:pt x="106" y="29"/>
                    <a:pt x="114" y="38"/>
                    <a:pt x="114" y="49"/>
                  </a:cubicBezTo>
                  <a:cubicBezTo>
                    <a:pt x="114" y="59"/>
                    <a:pt x="106" y="68"/>
                    <a:pt x="96" y="68"/>
                  </a:cubicBezTo>
                  <a:cubicBezTo>
                    <a:pt x="86" y="68"/>
                    <a:pt x="78" y="59"/>
                    <a:pt x="78" y="49"/>
                  </a:cubicBezTo>
                  <a:close/>
                  <a:moveTo>
                    <a:pt x="19" y="39"/>
                  </a:moveTo>
                  <a:cubicBezTo>
                    <a:pt x="68" y="39"/>
                    <a:pt x="68" y="39"/>
                    <a:pt x="68" y="3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19" y="48"/>
                    <a:pt x="19" y="48"/>
                    <a:pt x="19" y="48"/>
                  </a:cubicBezTo>
                  <a:lnTo>
                    <a:pt x="19" y="39"/>
                  </a:lnTo>
                  <a:close/>
                  <a:moveTo>
                    <a:pt x="19" y="58"/>
                  </a:moveTo>
                  <a:cubicBezTo>
                    <a:pt x="68" y="58"/>
                    <a:pt x="68" y="58"/>
                    <a:pt x="68" y="5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9" y="68"/>
                    <a:pt x="19" y="68"/>
                    <a:pt x="19" y="68"/>
                  </a:cubicBezTo>
                  <a:lnTo>
                    <a:pt x="19" y="58"/>
                  </a:lnTo>
                  <a:close/>
                  <a:moveTo>
                    <a:pt x="19" y="78"/>
                  </a:moveTo>
                  <a:cubicBezTo>
                    <a:pt x="48" y="78"/>
                    <a:pt x="48" y="78"/>
                    <a:pt x="48" y="7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19" y="87"/>
                    <a:pt x="19" y="87"/>
                    <a:pt x="19" y="87"/>
                  </a:cubicBezTo>
                  <a:lnTo>
                    <a:pt x="19" y="78"/>
                  </a:lnTo>
                  <a:close/>
                  <a:moveTo>
                    <a:pt x="65" y="77"/>
                  </a:moveTo>
                  <a:cubicBezTo>
                    <a:pt x="128" y="77"/>
                    <a:pt x="128" y="77"/>
                    <a:pt x="128" y="77"/>
                  </a:cubicBezTo>
                  <a:cubicBezTo>
                    <a:pt x="132" y="77"/>
                    <a:pt x="136" y="84"/>
                    <a:pt x="136" y="92"/>
                  </a:cubicBezTo>
                  <a:cubicBezTo>
                    <a:pt x="136" y="107"/>
                    <a:pt x="136" y="107"/>
                    <a:pt x="136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8" y="84"/>
                    <a:pt x="61" y="77"/>
                    <a:pt x="65" y="77"/>
                  </a:cubicBezTo>
                  <a:close/>
                </a:path>
              </a:pathLst>
            </a:custGeom>
            <a:noFill/>
            <a:ln w="15875">
              <a:solidFill>
                <a:schemeClr val="accent6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9" name="Oval Callout 5">
              <a:extLst>
                <a:ext uri="{FF2B5EF4-FFF2-40B4-BE49-F238E27FC236}">
                  <a16:creationId xmlns:a16="http://schemas.microsoft.com/office/drawing/2014/main" xmlns="" id="{768F76CB-8A18-DD41-9055-10C24279646E}"/>
                </a:ext>
              </a:extLst>
            </p:cNvPr>
            <p:cNvSpPr/>
            <p:nvPr/>
          </p:nvSpPr>
          <p:spPr>
            <a:xfrm>
              <a:off x="1366322" y="3722415"/>
              <a:ext cx="801090" cy="4638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CRM content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2A6DDBEB-4FDB-B644-9F27-049F30B6B29B}"/>
                </a:ext>
              </a:extLst>
            </p:cNvPr>
            <p:cNvSpPr/>
            <p:nvPr/>
          </p:nvSpPr>
          <p:spPr>
            <a:xfrm>
              <a:off x="1495523" y="3149736"/>
              <a:ext cx="542689" cy="542689"/>
            </a:xfrm>
            <a:prstGeom prst="ellips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xmlns="" id="{25538C68-C96E-0A40-A325-B0F7AB9BA8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6707" y="2635536"/>
              <a:ext cx="1" cy="49388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xmlns="" id="{BF698181-1901-BC4A-85ED-38E551A66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4854" y="3277418"/>
              <a:ext cx="304026" cy="307562"/>
            </a:xfrm>
            <a:custGeom>
              <a:avLst/>
              <a:gdLst>
                <a:gd name="T0" fmla="*/ 340 w 340"/>
                <a:gd name="T1" fmla="*/ 91 h 344"/>
                <a:gd name="T2" fmla="*/ 340 w 340"/>
                <a:gd name="T3" fmla="*/ 49 h 344"/>
                <a:gd name="T4" fmla="*/ 318 w 340"/>
                <a:gd name="T5" fmla="*/ 37 h 344"/>
                <a:gd name="T6" fmla="*/ 318 w 340"/>
                <a:gd name="T7" fmla="*/ 12 h 344"/>
                <a:gd name="T8" fmla="*/ 306 w 340"/>
                <a:gd name="T9" fmla="*/ 0 h 344"/>
                <a:gd name="T10" fmla="*/ 79 w 340"/>
                <a:gd name="T11" fmla="*/ 0 h 344"/>
                <a:gd name="T12" fmla="*/ 28 w 340"/>
                <a:gd name="T13" fmla="*/ 24 h 344"/>
                <a:gd name="T14" fmla="*/ 28 w 340"/>
                <a:gd name="T15" fmla="*/ 55 h 344"/>
                <a:gd name="T16" fmla="*/ 0 w 340"/>
                <a:gd name="T17" fmla="*/ 85 h 344"/>
                <a:gd name="T18" fmla="*/ 28 w 340"/>
                <a:gd name="T19" fmla="*/ 115 h 344"/>
                <a:gd name="T20" fmla="*/ 28 w 340"/>
                <a:gd name="T21" fmla="*/ 235 h 344"/>
                <a:gd name="T22" fmla="*/ 0 w 340"/>
                <a:gd name="T23" fmla="*/ 265 h 344"/>
                <a:gd name="T24" fmla="*/ 28 w 340"/>
                <a:gd name="T25" fmla="*/ 295 h 344"/>
                <a:gd name="T26" fmla="*/ 28 w 340"/>
                <a:gd name="T27" fmla="*/ 320 h 344"/>
                <a:gd name="T28" fmla="*/ 79 w 340"/>
                <a:gd name="T29" fmla="*/ 344 h 344"/>
                <a:gd name="T30" fmla="*/ 274 w 340"/>
                <a:gd name="T31" fmla="*/ 344 h 344"/>
                <a:gd name="T32" fmla="*/ 286 w 340"/>
                <a:gd name="T33" fmla="*/ 332 h 344"/>
                <a:gd name="T34" fmla="*/ 286 w 340"/>
                <a:gd name="T35" fmla="*/ 38 h 344"/>
                <a:gd name="T36" fmla="*/ 280 w 340"/>
                <a:gd name="T37" fmla="*/ 32 h 344"/>
                <a:gd name="T38" fmla="*/ 79 w 340"/>
                <a:gd name="T39" fmla="*/ 32 h 344"/>
                <a:gd name="T40" fmla="*/ 46 w 340"/>
                <a:gd name="T41" fmla="*/ 24 h 344"/>
                <a:gd name="T42" fmla="*/ 79 w 340"/>
                <a:gd name="T43" fmla="*/ 16 h 344"/>
                <a:gd name="T44" fmla="*/ 296 w 340"/>
                <a:gd name="T45" fmla="*/ 16 h 344"/>
                <a:gd name="T46" fmla="*/ 302 w 340"/>
                <a:gd name="T47" fmla="*/ 22 h 344"/>
                <a:gd name="T48" fmla="*/ 302 w 340"/>
                <a:gd name="T49" fmla="*/ 328 h 344"/>
                <a:gd name="T50" fmla="*/ 306 w 340"/>
                <a:gd name="T51" fmla="*/ 328 h 344"/>
                <a:gd name="T52" fmla="*/ 318 w 340"/>
                <a:gd name="T53" fmla="*/ 316 h 344"/>
                <a:gd name="T54" fmla="*/ 318 w 340"/>
                <a:gd name="T55" fmla="*/ 189 h 344"/>
                <a:gd name="T56" fmla="*/ 340 w 340"/>
                <a:gd name="T57" fmla="*/ 177 h 344"/>
                <a:gd name="T58" fmla="*/ 340 w 340"/>
                <a:gd name="T59" fmla="*/ 134 h 344"/>
                <a:gd name="T60" fmla="*/ 318 w 340"/>
                <a:gd name="T61" fmla="*/ 122 h 344"/>
                <a:gd name="T62" fmla="*/ 318 w 340"/>
                <a:gd name="T63" fmla="*/ 103 h 344"/>
                <a:gd name="T64" fmla="*/ 340 w 340"/>
                <a:gd name="T65" fmla="*/ 91 h 344"/>
                <a:gd name="T66" fmla="*/ 174 w 340"/>
                <a:gd name="T67" fmla="*/ 90 h 344"/>
                <a:gd name="T68" fmla="*/ 194 w 340"/>
                <a:gd name="T69" fmla="*/ 93 h 344"/>
                <a:gd name="T70" fmla="*/ 204 w 340"/>
                <a:gd name="T71" fmla="*/ 96 h 344"/>
                <a:gd name="T72" fmla="*/ 205 w 340"/>
                <a:gd name="T73" fmla="*/ 99 h 344"/>
                <a:gd name="T74" fmla="*/ 190 w 340"/>
                <a:gd name="T75" fmla="*/ 149 h 344"/>
                <a:gd name="T76" fmla="*/ 188 w 340"/>
                <a:gd name="T77" fmla="*/ 150 h 344"/>
                <a:gd name="T78" fmla="*/ 178 w 340"/>
                <a:gd name="T79" fmla="*/ 147 h 344"/>
                <a:gd name="T80" fmla="*/ 170 w 340"/>
                <a:gd name="T81" fmla="*/ 146 h 344"/>
                <a:gd name="T82" fmla="*/ 153 w 340"/>
                <a:gd name="T83" fmla="*/ 187 h 344"/>
                <a:gd name="T84" fmla="*/ 170 w 340"/>
                <a:gd name="T85" fmla="*/ 228 h 344"/>
                <a:gd name="T86" fmla="*/ 178 w 340"/>
                <a:gd name="T87" fmla="*/ 227 h 344"/>
                <a:gd name="T88" fmla="*/ 188 w 340"/>
                <a:gd name="T89" fmla="*/ 224 h 344"/>
                <a:gd name="T90" fmla="*/ 190 w 340"/>
                <a:gd name="T91" fmla="*/ 225 h 344"/>
                <a:gd name="T92" fmla="*/ 205 w 340"/>
                <a:gd name="T93" fmla="*/ 275 h 344"/>
                <a:gd name="T94" fmla="*/ 204 w 340"/>
                <a:gd name="T95" fmla="*/ 278 h 344"/>
                <a:gd name="T96" fmla="*/ 194 w 340"/>
                <a:gd name="T97" fmla="*/ 281 h 344"/>
                <a:gd name="T98" fmla="*/ 174 w 340"/>
                <a:gd name="T99" fmla="*/ 284 h 344"/>
                <a:gd name="T100" fmla="*/ 121 w 340"/>
                <a:gd name="T101" fmla="*/ 187 h 344"/>
                <a:gd name="T102" fmla="*/ 174 w 340"/>
                <a:gd name="T103" fmla="*/ 90 h 344"/>
                <a:gd name="T104" fmla="*/ 28 w 340"/>
                <a:gd name="T105" fmla="*/ 277 h 344"/>
                <a:gd name="T106" fmla="*/ 12 w 340"/>
                <a:gd name="T107" fmla="*/ 265 h 344"/>
                <a:gd name="T108" fmla="*/ 28 w 340"/>
                <a:gd name="T109" fmla="*/ 253 h 344"/>
                <a:gd name="T110" fmla="*/ 45 w 340"/>
                <a:gd name="T111" fmla="*/ 265 h 344"/>
                <a:gd name="T112" fmla="*/ 28 w 340"/>
                <a:gd name="T113" fmla="*/ 277 h 344"/>
                <a:gd name="T114" fmla="*/ 28 w 340"/>
                <a:gd name="T115" fmla="*/ 97 h 344"/>
                <a:gd name="T116" fmla="*/ 12 w 340"/>
                <a:gd name="T117" fmla="*/ 85 h 344"/>
                <a:gd name="T118" fmla="*/ 28 w 340"/>
                <a:gd name="T119" fmla="*/ 74 h 344"/>
                <a:gd name="T120" fmla="*/ 45 w 340"/>
                <a:gd name="T121" fmla="*/ 85 h 344"/>
                <a:gd name="T122" fmla="*/ 28 w 340"/>
                <a:gd name="T123" fmla="*/ 9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0" h="344">
                  <a:moveTo>
                    <a:pt x="340" y="91"/>
                  </a:moveTo>
                  <a:cubicBezTo>
                    <a:pt x="340" y="49"/>
                    <a:pt x="340" y="49"/>
                    <a:pt x="340" y="49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5"/>
                    <a:pt x="312" y="0"/>
                    <a:pt x="306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51" y="0"/>
                    <a:pt x="28" y="11"/>
                    <a:pt x="28" y="24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12" y="57"/>
                    <a:pt x="0" y="70"/>
                    <a:pt x="0" y="85"/>
                  </a:cubicBezTo>
                  <a:cubicBezTo>
                    <a:pt x="0" y="101"/>
                    <a:pt x="12" y="113"/>
                    <a:pt x="28" y="115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12" y="237"/>
                    <a:pt x="0" y="250"/>
                    <a:pt x="0" y="265"/>
                  </a:cubicBezTo>
                  <a:cubicBezTo>
                    <a:pt x="0" y="280"/>
                    <a:pt x="12" y="293"/>
                    <a:pt x="28" y="295"/>
                  </a:cubicBezTo>
                  <a:cubicBezTo>
                    <a:pt x="28" y="320"/>
                    <a:pt x="28" y="320"/>
                    <a:pt x="28" y="320"/>
                  </a:cubicBezTo>
                  <a:cubicBezTo>
                    <a:pt x="28" y="334"/>
                    <a:pt x="51" y="344"/>
                    <a:pt x="79" y="344"/>
                  </a:cubicBezTo>
                  <a:cubicBezTo>
                    <a:pt x="274" y="344"/>
                    <a:pt x="274" y="344"/>
                    <a:pt x="274" y="344"/>
                  </a:cubicBezTo>
                  <a:cubicBezTo>
                    <a:pt x="280" y="344"/>
                    <a:pt x="286" y="339"/>
                    <a:pt x="286" y="332"/>
                  </a:cubicBezTo>
                  <a:cubicBezTo>
                    <a:pt x="286" y="38"/>
                    <a:pt x="286" y="38"/>
                    <a:pt x="286" y="38"/>
                  </a:cubicBezTo>
                  <a:cubicBezTo>
                    <a:pt x="286" y="35"/>
                    <a:pt x="283" y="32"/>
                    <a:pt x="280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61" y="32"/>
                    <a:pt x="50" y="27"/>
                    <a:pt x="46" y="24"/>
                  </a:cubicBezTo>
                  <a:cubicBezTo>
                    <a:pt x="50" y="21"/>
                    <a:pt x="61" y="16"/>
                    <a:pt x="79" y="16"/>
                  </a:cubicBezTo>
                  <a:cubicBezTo>
                    <a:pt x="296" y="16"/>
                    <a:pt x="296" y="16"/>
                    <a:pt x="296" y="16"/>
                  </a:cubicBezTo>
                  <a:cubicBezTo>
                    <a:pt x="299" y="16"/>
                    <a:pt x="302" y="19"/>
                    <a:pt x="302" y="22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06" y="328"/>
                    <a:pt x="306" y="328"/>
                    <a:pt x="306" y="328"/>
                  </a:cubicBezTo>
                  <a:cubicBezTo>
                    <a:pt x="312" y="328"/>
                    <a:pt x="318" y="323"/>
                    <a:pt x="318" y="316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40" y="177"/>
                    <a:pt x="340" y="177"/>
                    <a:pt x="340" y="177"/>
                  </a:cubicBezTo>
                  <a:cubicBezTo>
                    <a:pt x="340" y="134"/>
                    <a:pt x="340" y="134"/>
                    <a:pt x="340" y="134"/>
                  </a:cubicBezTo>
                  <a:cubicBezTo>
                    <a:pt x="318" y="122"/>
                    <a:pt x="318" y="122"/>
                    <a:pt x="318" y="122"/>
                  </a:cubicBezTo>
                  <a:cubicBezTo>
                    <a:pt x="318" y="103"/>
                    <a:pt x="318" y="103"/>
                    <a:pt x="318" y="103"/>
                  </a:cubicBezTo>
                  <a:lnTo>
                    <a:pt x="340" y="91"/>
                  </a:lnTo>
                  <a:close/>
                  <a:moveTo>
                    <a:pt x="174" y="90"/>
                  </a:moveTo>
                  <a:cubicBezTo>
                    <a:pt x="181" y="90"/>
                    <a:pt x="187" y="91"/>
                    <a:pt x="194" y="93"/>
                  </a:cubicBezTo>
                  <a:cubicBezTo>
                    <a:pt x="204" y="96"/>
                    <a:pt x="204" y="96"/>
                    <a:pt x="204" y="96"/>
                  </a:cubicBezTo>
                  <a:cubicBezTo>
                    <a:pt x="205" y="97"/>
                    <a:pt x="206" y="98"/>
                    <a:pt x="205" y="99"/>
                  </a:cubicBezTo>
                  <a:cubicBezTo>
                    <a:pt x="190" y="149"/>
                    <a:pt x="190" y="149"/>
                    <a:pt x="190" y="149"/>
                  </a:cubicBezTo>
                  <a:cubicBezTo>
                    <a:pt x="190" y="150"/>
                    <a:pt x="189" y="151"/>
                    <a:pt x="188" y="150"/>
                  </a:cubicBezTo>
                  <a:cubicBezTo>
                    <a:pt x="178" y="147"/>
                    <a:pt x="178" y="147"/>
                    <a:pt x="178" y="147"/>
                  </a:cubicBezTo>
                  <a:cubicBezTo>
                    <a:pt x="175" y="147"/>
                    <a:pt x="172" y="146"/>
                    <a:pt x="170" y="146"/>
                  </a:cubicBezTo>
                  <a:cubicBezTo>
                    <a:pt x="158" y="146"/>
                    <a:pt x="153" y="156"/>
                    <a:pt x="153" y="187"/>
                  </a:cubicBezTo>
                  <a:cubicBezTo>
                    <a:pt x="153" y="218"/>
                    <a:pt x="158" y="228"/>
                    <a:pt x="170" y="228"/>
                  </a:cubicBezTo>
                  <a:cubicBezTo>
                    <a:pt x="172" y="228"/>
                    <a:pt x="175" y="227"/>
                    <a:pt x="178" y="227"/>
                  </a:cubicBezTo>
                  <a:cubicBezTo>
                    <a:pt x="188" y="224"/>
                    <a:pt x="188" y="224"/>
                    <a:pt x="188" y="224"/>
                  </a:cubicBezTo>
                  <a:cubicBezTo>
                    <a:pt x="189" y="223"/>
                    <a:pt x="190" y="224"/>
                    <a:pt x="190" y="225"/>
                  </a:cubicBezTo>
                  <a:cubicBezTo>
                    <a:pt x="205" y="275"/>
                    <a:pt x="205" y="275"/>
                    <a:pt x="205" y="275"/>
                  </a:cubicBezTo>
                  <a:cubicBezTo>
                    <a:pt x="206" y="276"/>
                    <a:pt x="205" y="277"/>
                    <a:pt x="204" y="278"/>
                  </a:cubicBezTo>
                  <a:cubicBezTo>
                    <a:pt x="194" y="281"/>
                    <a:pt x="194" y="281"/>
                    <a:pt x="194" y="281"/>
                  </a:cubicBezTo>
                  <a:cubicBezTo>
                    <a:pt x="187" y="283"/>
                    <a:pt x="181" y="284"/>
                    <a:pt x="174" y="284"/>
                  </a:cubicBezTo>
                  <a:cubicBezTo>
                    <a:pt x="144" y="284"/>
                    <a:pt x="121" y="258"/>
                    <a:pt x="121" y="187"/>
                  </a:cubicBezTo>
                  <a:cubicBezTo>
                    <a:pt x="121" y="116"/>
                    <a:pt x="144" y="90"/>
                    <a:pt x="174" y="90"/>
                  </a:cubicBezTo>
                  <a:close/>
                  <a:moveTo>
                    <a:pt x="28" y="277"/>
                  </a:moveTo>
                  <a:cubicBezTo>
                    <a:pt x="19" y="277"/>
                    <a:pt x="12" y="271"/>
                    <a:pt x="12" y="265"/>
                  </a:cubicBezTo>
                  <a:cubicBezTo>
                    <a:pt x="12" y="259"/>
                    <a:pt x="19" y="253"/>
                    <a:pt x="28" y="253"/>
                  </a:cubicBezTo>
                  <a:cubicBezTo>
                    <a:pt x="37" y="253"/>
                    <a:pt x="45" y="259"/>
                    <a:pt x="45" y="265"/>
                  </a:cubicBezTo>
                  <a:cubicBezTo>
                    <a:pt x="45" y="271"/>
                    <a:pt x="37" y="277"/>
                    <a:pt x="28" y="277"/>
                  </a:cubicBezTo>
                  <a:close/>
                  <a:moveTo>
                    <a:pt x="28" y="97"/>
                  </a:moveTo>
                  <a:cubicBezTo>
                    <a:pt x="19" y="97"/>
                    <a:pt x="12" y="92"/>
                    <a:pt x="12" y="85"/>
                  </a:cubicBezTo>
                  <a:cubicBezTo>
                    <a:pt x="12" y="79"/>
                    <a:pt x="19" y="74"/>
                    <a:pt x="28" y="74"/>
                  </a:cubicBezTo>
                  <a:cubicBezTo>
                    <a:pt x="37" y="74"/>
                    <a:pt x="45" y="79"/>
                    <a:pt x="45" y="85"/>
                  </a:cubicBezTo>
                  <a:cubicBezTo>
                    <a:pt x="45" y="92"/>
                    <a:pt x="37" y="97"/>
                    <a:pt x="28" y="97"/>
                  </a:cubicBezTo>
                  <a:close/>
                </a:path>
              </a:pathLst>
            </a:custGeom>
            <a:noFill/>
            <a:ln w="15875">
              <a:solidFill>
                <a:schemeClr val="accent6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3" name="Rectangular Callout 2">
              <a:extLst>
                <a:ext uri="{FF2B5EF4-FFF2-40B4-BE49-F238E27FC236}">
                  <a16:creationId xmlns:a16="http://schemas.microsoft.com/office/drawing/2014/main" xmlns="" id="{976400B3-5979-E044-8EF9-8A0D43D6EDB7}"/>
                </a:ext>
              </a:extLst>
            </p:cNvPr>
            <p:cNvSpPr/>
            <p:nvPr/>
          </p:nvSpPr>
          <p:spPr>
            <a:xfrm>
              <a:off x="3016676" y="3006908"/>
              <a:ext cx="1539360" cy="1723787"/>
            </a:xfrm>
            <a:prstGeom prst="rect">
              <a:avLst/>
            </a:prstGeom>
            <a:noFill/>
            <a:ln w="158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Ins="137160" rtlCol="0" anchor="ctr"/>
            <a:lstStyle/>
            <a:p>
              <a:pPr algn="ctr"/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Hi Nikki Wolf,</a:t>
              </a:r>
              <a:b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based on unusual activity, we have locked your Credit Card. Is your call related to this? If so, please enter the onetime code sent to your phone.</a:t>
              </a:r>
            </a:p>
          </p:txBody>
        </p:sp>
        <p:sp>
          <p:nvSpPr>
            <p:cNvPr id="24" name="Oval Callout 5">
              <a:extLst>
                <a:ext uri="{FF2B5EF4-FFF2-40B4-BE49-F238E27FC236}">
                  <a16:creationId xmlns:a16="http://schemas.microsoft.com/office/drawing/2014/main" xmlns="" id="{BA9D7227-3166-064E-AA2D-78B63B438AD0}"/>
                </a:ext>
              </a:extLst>
            </p:cNvPr>
            <p:cNvSpPr/>
            <p:nvPr/>
          </p:nvSpPr>
          <p:spPr>
            <a:xfrm>
              <a:off x="683739" y="2853763"/>
              <a:ext cx="765382" cy="58994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Incoming</a:t>
              </a:r>
              <a:b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customer call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9665D8A2-F9EF-C844-B6B9-F6E6F0DBC9C8}"/>
                </a:ext>
              </a:extLst>
            </p:cNvPr>
            <p:cNvCxnSpPr>
              <a:cxnSpLocks/>
            </p:cNvCxnSpPr>
            <p:nvPr/>
          </p:nvCxnSpPr>
          <p:spPr>
            <a:xfrm>
              <a:off x="8440393" y="2538888"/>
              <a:ext cx="358710" cy="720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11823889-9D06-B147-8D1F-13101C3E4C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4794" y="2553380"/>
              <a:ext cx="919373" cy="369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4E64AF7-73F1-2248-A870-A67230B0D9E7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1381103" y="2542926"/>
              <a:ext cx="2104273" cy="10455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51576F63-E14E-D64A-BFB0-030946E2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3388" y="2553380"/>
              <a:ext cx="940906" cy="369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ADE95AC0-3399-C841-A53C-E8F6E101ED8F}"/>
                </a:ext>
              </a:extLst>
            </p:cNvPr>
            <p:cNvCxnSpPr>
              <a:cxnSpLocks/>
            </p:cNvCxnSpPr>
            <p:nvPr/>
          </p:nvCxnSpPr>
          <p:spPr>
            <a:xfrm>
              <a:off x="4038211" y="2546090"/>
              <a:ext cx="89205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3193E687-CFAF-034E-B862-D290E9FCA5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682" y="2543358"/>
              <a:ext cx="235767" cy="1277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D24D7470-83A2-604B-A572-5C8874A09EC8}"/>
                </a:ext>
              </a:extLst>
            </p:cNvPr>
            <p:cNvSpPr/>
            <p:nvPr/>
          </p:nvSpPr>
          <p:spPr>
            <a:xfrm>
              <a:off x="2514940" y="2454253"/>
              <a:ext cx="189587" cy="1895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7D31B075-72A1-7E40-92DE-ECC4EE560B05}"/>
                </a:ext>
              </a:extLst>
            </p:cNvPr>
            <p:cNvSpPr/>
            <p:nvPr/>
          </p:nvSpPr>
          <p:spPr>
            <a:xfrm>
              <a:off x="1672074" y="2466269"/>
              <a:ext cx="189587" cy="1895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2CE18BFD-9249-D544-AC13-511D35BA9D3E}"/>
                </a:ext>
              </a:extLst>
            </p:cNvPr>
            <p:cNvSpPr/>
            <p:nvPr/>
          </p:nvSpPr>
          <p:spPr>
            <a:xfrm>
              <a:off x="3485376" y="2276963"/>
              <a:ext cx="552835" cy="552835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8AA53970-4887-EB4B-AAB4-66C78294F78A}"/>
                </a:ext>
              </a:extLst>
            </p:cNvPr>
            <p:cNvGrpSpPr/>
            <p:nvPr/>
          </p:nvGrpSpPr>
          <p:grpSpPr>
            <a:xfrm rot="5400000">
              <a:off x="3586842" y="2389979"/>
              <a:ext cx="345821" cy="307733"/>
              <a:chOff x="5462588" y="2865438"/>
              <a:chExt cx="1268412" cy="1128712"/>
            </a:xfrm>
            <a:noFill/>
          </p:grpSpPr>
          <p:sp>
            <p:nvSpPr>
              <p:cNvPr id="35" name="Freeform 23">
                <a:extLst>
                  <a:ext uri="{FF2B5EF4-FFF2-40B4-BE49-F238E27FC236}">
                    <a16:creationId xmlns:a16="http://schemas.microsoft.com/office/drawing/2014/main" xmlns="" id="{9D1FFD5A-4DD9-DF46-9B79-192FA819B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1050" y="2865438"/>
                <a:ext cx="471487" cy="658813"/>
              </a:xfrm>
              <a:custGeom>
                <a:avLst/>
                <a:gdLst>
                  <a:gd name="T0" fmla="*/ 40 w 126"/>
                  <a:gd name="T1" fmla="*/ 176 h 176"/>
                  <a:gd name="T2" fmla="*/ 63 w 126"/>
                  <a:gd name="T3" fmla="*/ 172 h 176"/>
                  <a:gd name="T4" fmla="*/ 86 w 126"/>
                  <a:gd name="T5" fmla="*/ 176 h 176"/>
                  <a:gd name="T6" fmla="*/ 86 w 126"/>
                  <a:gd name="T7" fmla="*/ 66 h 176"/>
                  <a:gd name="T8" fmla="*/ 126 w 126"/>
                  <a:gd name="T9" fmla="*/ 66 h 176"/>
                  <a:gd name="T10" fmla="*/ 66 w 126"/>
                  <a:gd name="T11" fmla="*/ 0 h 176"/>
                  <a:gd name="T12" fmla="*/ 0 w 126"/>
                  <a:gd name="T13" fmla="*/ 66 h 176"/>
                  <a:gd name="T14" fmla="*/ 40 w 126"/>
                  <a:gd name="T15" fmla="*/ 66 h 176"/>
                  <a:gd name="T16" fmla="*/ 40 w 126"/>
                  <a:gd name="T1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76">
                    <a:moveTo>
                      <a:pt x="40" y="176"/>
                    </a:moveTo>
                    <a:cubicBezTo>
                      <a:pt x="47" y="174"/>
                      <a:pt x="55" y="172"/>
                      <a:pt x="63" y="172"/>
                    </a:cubicBezTo>
                    <a:cubicBezTo>
                      <a:pt x="71" y="172"/>
                      <a:pt x="79" y="174"/>
                      <a:pt x="86" y="17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40" y="66"/>
                      <a:pt x="40" y="66"/>
                      <a:pt x="40" y="66"/>
                    </a:cubicBezTo>
                    <a:lnTo>
                      <a:pt x="40" y="176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xmlns="" id="{DD2E5321-BE00-3C41-BEFE-9F3D81DEC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363" y="3138488"/>
                <a:ext cx="528637" cy="506413"/>
              </a:xfrm>
              <a:custGeom>
                <a:avLst/>
                <a:gdLst>
                  <a:gd name="T0" fmla="*/ 47 w 141"/>
                  <a:gd name="T1" fmla="*/ 0 h 135"/>
                  <a:gd name="T2" fmla="*/ 76 w 141"/>
                  <a:gd name="T3" fmla="*/ 28 h 135"/>
                  <a:gd name="T4" fmla="*/ 0 w 141"/>
                  <a:gd name="T5" fmla="*/ 105 h 135"/>
                  <a:gd name="T6" fmla="*/ 36 w 141"/>
                  <a:gd name="T7" fmla="*/ 135 h 135"/>
                  <a:gd name="T8" fmla="*/ 109 w 141"/>
                  <a:gd name="T9" fmla="*/ 60 h 135"/>
                  <a:gd name="T10" fmla="*/ 137 w 141"/>
                  <a:gd name="T11" fmla="*/ 88 h 135"/>
                  <a:gd name="T12" fmla="*/ 141 w 141"/>
                  <a:gd name="T13" fmla="*/ 0 h 135"/>
                  <a:gd name="T14" fmla="*/ 47 w 141"/>
                  <a:gd name="T1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" h="135">
                    <a:moveTo>
                      <a:pt x="47" y="0"/>
                    </a:moveTo>
                    <a:cubicBezTo>
                      <a:pt x="76" y="28"/>
                      <a:pt x="76" y="28"/>
                      <a:pt x="76" y="28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15" y="111"/>
                      <a:pt x="28" y="122"/>
                      <a:pt x="36" y="135"/>
                    </a:cubicBezTo>
                    <a:cubicBezTo>
                      <a:pt x="109" y="60"/>
                      <a:pt x="109" y="60"/>
                      <a:pt x="109" y="60"/>
                    </a:cubicBezTo>
                    <a:cubicBezTo>
                      <a:pt x="137" y="88"/>
                      <a:pt x="137" y="88"/>
                      <a:pt x="137" y="88"/>
                    </a:cubicBezTo>
                    <a:cubicBezTo>
                      <a:pt x="141" y="0"/>
                      <a:pt x="141" y="0"/>
                      <a:pt x="141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7" name="Freeform 25">
                <a:extLst>
                  <a:ext uri="{FF2B5EF4-FFF2-40B4-BE49-F238E27FC236}">
                    <a16:creationId xmlns:a16="http://schemas.microsoft.com/office/drawing/2014/main" xmlns="" id="{0CA49723-0C6C-E346-8BD3-6917A001C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2588" y="3138488"/>
                <a:ext cx="525462" cy="506413"/>
              </a:xfrm>
              <a:custGeom>
                <a:avLst/>
                <a:gdLst>
                  <a:gd name="T0" fmla="*/ 140 w 140"/>
                  <a:gd name="T1" fmla="*/ 105 h 135"/>
                  <a:gd name="T2" fmla="*/ 65 w 140"/>
                  <a:gd name="T3" fmla="*/ 28 h 135"/>
                  <a:gd name="T4" fmla="*/ 93 w 140"/>
                  <a:gd name="T5" fmla="*/ 0 h 135"/>
                  <a:gd name="T6" fmla="*/ 0 w 140"/>
                  <a:gd name="T7" fmla="*/ 0 h 135"/>
                  <a:gd name="T8" fmla="*/ 3 w 140"/>
                  <a:gd name="T9" fmla="*/ 88 h 135"/>
                  <a:gd name="T10" fmla="*/ 32 w 140"/>
                  <a:gd name="T11" fmla="*/ 60 h 135"/>
                  <a:gd name="T12" fmla="*/ 104 w 140"/>
                  <a:gd name="T13" fmla="*/ 135 h 135"/>
                  <a:gd name="T14" fmla="*/ 140 w 140"/>
                  <a:gd name="T15" fmla="*/ 10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" h="135">
                    <a:moveTo>
                      <a:pt x="140" y="105"/>
                    </a:moveTo>
                    <a:cubicBezTo>
                      <a:pt x="65" y="28"/>
                      <a:pt x="65" y="28"/>
                      <a:pt x="65" y="28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13" y="122"/>
                      <a:pt x="125" y="111"/>
                      <a:pt x="140" y="105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8" name="Oval 26">
                <a:extLst>
                  <a:ext uri="{FF2B5EF4-FFF2-40B4-BE49-F238E27FC236}">
                    <a16:creationId xmlns:a16="http://schemas.microsoft.com/office/drawing/2014/main" xmlns="" id="{8CB6AF02-6962-FD4F-A46D-26B8FA43B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7563" y="3600450"/>
                <a:ext cx="398462" cy="393700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xmlns="" id="{A1E3F1DC-1BE5-F44C-A2B5-D0EC619FC3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58830" y="2324077"/>
              <a:ext cx="391278" cy="465125"/>
            </a:xfrm>
            <a:custGeom>
              <a:avLst/>
              <a:gdLst>
                <a:gd name="T0" fmla="*/ 100 w 448"/>
                <a:gd name="T1" fmla="*/ 162 h 533"/>
                <a:gd name="T2" fmla="*/ 182 w 448"/>
                <a:gd name="T3" fmla="*/ 12 h 533"/>
                <a:gd name="T4" fmla="*/ 288 w 448"/>
                <a:gd name="T5" fmla="*/ 28 h 533"/>
                <a:gd name="T6" fmla="*/ 351 w 448"/>
                <a:gd name="T7" fmla="*/ 162 h 533"/>
                <a:gd name="T8" fmla="*/ 344 w 448"/>
                <a:gd name="T9" fmla="*/ 320 h 533"/>
                <a:gd name="T10" fmla="*/ 265 w 448"/>
                <a:gd name="T11" fmla="*/ 286 h 533"/>
                <a:gd name="T12" fmla="*/ 297 w 448"/>
                <a:gd name="T13" fmla="*/ 209 h 533"/>
                <a:gd name="T14" fmla="*/ 280 w 448"/>
                <a:gd name="T15" fmla="*/ 77 h 533"/>
                <a:gd name="T16" fmla="*/ 154 w 448"/>
                <a:gd name="T17" fmla="*/ 108 h 533"/>
                <a:gd name="T18" fmla="*/ 184 w 448"/>
                <a:gd name="T19" fmla="*/ 256 h 533"/>
                <a:gd name="T20" fmla="*/ 159 w 448"/>
                <a:gd name="T21" fmla="*/ 293 h 533"/>
                <a:gd name="T22" fmla="*/ 103 w 448"/>
                <a:gd name="T23" fmla="*/ 281 h 533"/>
                <a:gd name="T24" fmla="*/ 448 w 448"/>
                <a:gd name="T25" fmla="*/ 425 h 533"/>
                <a:gd name="T26" fmla="*/ 344 w 448"/>
                <a:gd name="T27" fmla="*/ 330 h 533"/>
                <a:gd name="T28" fmla="*/ 305 w 448"/>
                <a:gd name="T29" fmla="*/ 381 h 533"/>
                <a:gd name="T30" fmla="*/ 231 w 448"/>
                <a:gd name="T31" fmla="*/ 497 h 533"/>
                <a:gd name="T32" fmla="*/ 157 w 448"/>
                <a:gd name="T33" fmla="*/ 381 h 533"/>
                <a:gd name="T34" fmla="*/ 118 w 448"/>
                <a:gd name="T35" fmla="*/ 320 h 533"/>
                <a:gd name="T36" fmla="*/ 0 w 448"/>
                <a:gd name="T37" fmla="*/ 424 h 533"/>
                <a:gd name="T38" fmla="*/ 227 w 448"/>
                <a:gd name="T39" fmla="*/ 365 h 533"/>
                <a:gd name="T40" fmla="*/ 227 w 448"/>
                <a:gd name="T41" fmla="*/ 397 h 533"/>
                <a:gd name="T42" fmla="*/ 227 w 448"/>
                <a:gd name="T43" fmla="*/ 365 h 533"/>
                <a:gd name="T44" fmla="*/ 245 w 448"/>
                <a:gd name="T45" fmla="*/ 371 h 533"/>
                <a:gd name="T46" fmla="*/ 262 w 448"/>
                <a:gd name="T47" fmla="*/ 371 h 533"/>
                <a:gd name="T48" fmla="*/ 270 w 448"/>
                <a:gd name="T49" fmla="*/ 352 h 533"/>
                <a:gd name="T50" fmla="*/ 270 w 448"/>
                <a:gd name="T51" fmla="*/ 369 h 533"/>
                <a:gd name="T52" fmla="*/ 270 w 448"/>
                <a:gd name="T53" fmla="*/ 352 h 533"/>
                <a:gd name="T54" fmla="*/ 277 w 448"/>
                <a:gd name="T55" fmla="*/ 347 h 533"/>
                <a:gd name="T56" fmla="*/ 294 w 448"/>
                <a:gd name="T57" fmla="*/ 347 h 533"/>
                <a:gd name="T58" fmla="*/ 302 w 448"/>
                <a:gd name="T59" fmla="*/ 324 h 533"/>
                <a:gd name="T60" fmla="*/ 302 w 448"/>
                <a:gd name="T61" fmla="*/ 341 h 533"/>
                <a:gd name="T62" fmla="*/ 302 w 448"/>
                <a:gd name="T63" fmla="*/ 324 h 533"/>
                <a:gd name="T64" fmla="*/ 192 w 448"/>
                <a:gd name="T65" fmla="*/ 371 h 533"/>
                <a:gd name="T66" fmla="*/ 209 w 448"/>
                <a:gd name="T67" fmla="*/ 371 h 533"/>
                <a:gd name="T68" fmla="*/ 184 w 448"/>
                <a:gd name="T69" fmla="*/ 352 h 533"/>
                <a:gd name="T70" fmla="*/ 184 w 448"/>
                <a:gd name="T71" fmla="*/ 369 h 533"/>
                <a:gd name="T72" fmla="*/ 184 w 448"/>
                <a:gd name="T73" fmla="*/ 352 h 533"/>
                <a:gd name="T74" fmla="*/ 160 w 448"/>
                <a:gd name="T75" fmla="*/ 347 h 533"/>
                <a:gd name="T76" fmla="*/ 177 w 448"/>
                <a:gd name="T77" fmla="*/ 347 h 533"/>
                <a:gd name="T78" fmla="*/ 153 w 448"/>
                <a:gd name="T79" fmla="*/ 324 h 533"/>
                <a:gd name="T80" fmla="*/ 153 w 448"/>
                <a:gd name="T81" fmla="*/ 341 h 533"/>
                <a:gd name="T82" fmla="*/ 153 w 448"/>
                <a:gd name="T83" fmla="*/ 32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8" h="533">
                  <a:moveTo>
                    <a:pt x="103" y="281"/>
                  </a:moveTo>
                  <a:cubicBezTo>
                    <a:pt x="98" y="241"/>
                    <a:pt x="100" y="204"/>
                    <a:pt x="100" y="162"/>
                  </a:cubicBezTo>
                  <a:cubicBezTo>
                    <a:pt x="100" y="120"/>
                    <a:pt x="105" y="98"/>
                    <a:pt x="113" y="81"/>
                  </a:cubicBezTo>
                  <a:cubicBezTo>
                    <a:pt x="127" y="49"/>
                    <a:pt x="154" y="19"/>
                    <a:pt x="182" y="12"/>
                  </a:cubicBezTo>
                  <a:cubicBezTo>
                    <a:pt x="199" y="7"/>
                    <a:pt x="206" y="7"/>
                    <a:pt x="211" y="7"/>
                  </a:cubicBezTo>
                  <a:cubicBezTo>
                    <a:pt x="211" y="7"/>
                    <a:pt x="275" y="0"/>
                    <a:pt x="288" y="28"/>
                  </a:cubicBezTo>
                  <a:cubicBezTo>
                    <a:pt x="311" y="24"/>
                    <a:pt x="324" y="49"/>
                    <a:pt x="339" y="81"/>
                  </a:cubicBezTo>
                  <a:cubicBezTo>
                    <a:pt x="346" y="98"/>
                    <a:pt x="351" y="120"/>
                    <a:pt x="351" y="162"/>
                  </a:cubicBezTo>
                  <a:cubicBezTo>
                    <a:pt x="351" y="204"/>
                    <a:pt x="354" y="241"/>
                    <a:pt x="349" y="281"/>
                  </a:cubicBezTo>
                  <a:cubicBezTo>
                    <a:pt x="349" y="295"/>
                    <a:pt x="344" y="320"/>
                    <a:pt x="344" y="320"/>
                  </a:cubicBezTo>
                  <a:cubicBezTo>
                    <a:pt x="344" y="320"/>
                    <a:pt x="302" y="295"/>
                    <a:pt x="292" y="293"/>
                  </a:cubicBezTo>
                  <a:cubicBezTo>
                    <a:pt x="277" y="286"/>
                    <a:pt x="265" y="286"/>
                    <a:pt x="265" y="286"/>
                  </a:cubicBezTo>
                  <a:cubicBezTo>
                    <a:pt x="265" y="286"/>
                    <a:pt x="268" y="258"/>
                    <a:pt x="268" y="256"/>
                  </a:cubicBezTo>
                  <a:cubicBezTo>
                    <a:pt x="275" y="244"/>
                    <a:pt x="292" y="231"/>
                    <a:pt x="297" y="209"/>
                  </a:cubicBezTo>
                  <a:cubicBezTo>
                    <a:pt x="305" y="172"/>
                    <a:pt x="302" y="123"/>
                    <a:pt x="297" y="108"/>
                  </a:cubicBezTo>
                  <a:cubicBezTo>
                    <a:pt x="295" y="103"/>
                    <a:pt x="294" y="86"/>
                    <a:pt x="280" y="77"/>
                  </a:cubicBezTo>
                  <a:cubicBezTo>
                    <a:pt x="258" y="65"/>
                    <a:pt x="246" y="89"/>
                    <a:pt x="226" y="96"/>
                  </a:cubicBezTo>
                  <a:cubicBezTo>
                    <a:pt x="206" y="102"/>
                    <a:pt x="166" y="117"/>
                    <a:pt x="154" y="108"/>
                  </a:cubicBezTo>
                  <a:cubicBezTo>
                    <a:pt x="152" y="123"/>
                    <a:pt x="147" y="172"/>
                    <a:pt x="154" y="209"/>
                  </a:cubicBezTo>
                  <a:cubicBezTo>
                    <a:pt x="159" y="231"/>
                    <a:pt x="179" y="244"/>
                    <a:pt x="184" y="256"/>
                  </a:cubicBezTo>
                  <a:cubicBezTo>
                    <a:pt x="186" y="258"/>
                    <a:pt x="186" y="286"/>
                    <a:pt x="186" y="286"/>
                  </a:cubicBezTo>
                  <a:cubicBezTo>
                    <a:pt x="186" y="286"/>
                    <a:pt x="174" y="286"/>
                    <a:pt x="159" y="293"/>
                  </a:cubicBezTo>
                  <a:cubicBezTo>
                    <a:pt x="150" y="295"/>
                    <a:pt x="108" y="320"/>
                    <a:pt x="108" y="320"/>
                  </a:cubicBezTo>
                  <a:cubicBezTo>
                    <a:pt x="108" y="320"/>
                    <a:pt x="105" y="295"/>
                    <a:pt x="103" y="281"/>
                  </a:cubicBezTo>
                  <a:close/>
                  <a:moveTo>
                    <a:pt x="225" y="533"/>
                  </a:moveTo>
                  <a:cubicBezTo>
                    <a:pt x="315" y="533"/>
                    <a:pt x="396" y="491"/>
                    <a:pt x="448" y="425"/>
                  </a:cubicBezTo>
                  <a:cubicBezTo>
                    <a:pt x="447" y="407"/>
                    <a:pt x="444" y="392"/>
                    <a:pt x="440" y="386"/>
                  </a:cubicBezTo>
                  <a:cubicBezTo>
                    <a:pt x="428" y="364"/>
                    <a:pt x="389" y="352"/>
                    <a:pt x="344" y="330"/>
                  </a:cubicBezTo>
                  <a:cubicBezTo>
                    <a:pt x="347" y="340"/>
                    <a:pt x="359" y="411"/>
                    <a:pt x="359" y="411"/>
                  </a:cubicBezTo>
                  <a:cubicBezTo>
                    <a:pt x="305" y="381"/>
                    <a:pt x="305" y="381"/>
                    <a:pt x="305" y="381"/>
                  </a:cubicBezTo>
                  <a:cubicBezTo>
                    <a:pt x="305" y="381"/>
                    <a:pt x="280" y="430"/>
                    <a:pt x="270" y="453"/>
                  </a:cubicBezTo>
                  <a:cubicBezTo>
                    <a:pt x="261" y="475"/>
                    <a:pt x="231" y="497"/>
                    <a:pt x="231" y="497"/>
                  </a:cubicBezTo>
                  <a:cubicBezTo>
                    <a:pt x="229" y="497"/>
                    <a:pt x="201" y="475"/>
                    <a:pt x="192" y="453"/>
                  </a:cubicBezTo>
                  <a:cubicBezTo>
                    <a:pt x="182" y="430"/>
                    <a:pt x="157" y="381"/>
                    <a:pt x="157" y="381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103" y="411"/>
                    <a:pt x="115" y="335"/>
                    <a:pt x="118" y="320"/>
                  </a:cubicBezTo>
                  <a:cubicBezTo>
                    <a:pt x="69" y="347"/>
                    <a:pt x="22" y="362"/>
                    <a:pt x="10" y="386"/>
                  </a:cubicBezTo>
                  <a:cubicBezTo>
                    <a:pt x="5" y="392"/>
                    <a:pt x="2" y="407"/>
                    <a:pt x="0" y="424"/>
                  </a:cubicBezTo>
                  <a:cubicBezTo>
                    <a:pt x="53" y="491"/>
                    <a:pt x="134" y="533"/>
                    <a:pt x="225" y="533"/>
                  </a:cubicBezTo>
                  <a:close/>
                  <a:moveTo>
                    <a:pt x="227" y="365"/>
                  </a:moveTo>
                  <a:cubicBezTo>
                    <a:pt x="218" y="365"/>
                    <a:pt x="211" y="372"/>
                    <a:pt x="211" y="381"/>
                  </a:cubicBezTo>
                  <a:cubicBezTo>
                    <a:pt x="211" y="390"/>
                    <a:pt x="218" y="397"/>
                    <a:pt x="227" y="397"/>
                  </a:cubicBezTo>
                  <a:cubicBezTo>
                    <a:pt x="236" y="397"/>
                    <a:pt x="243" y="390"/>
                    <a:pt x="243" y="381"/>
                  </a:cubicBezTo>
                  <a:cubicBezTo>
                    <a:pt x="243" y="372"/>
                    <a:pt x="236" y="365"/>
                    <a:pt x="227" y="365"/>
                  </a:cubicBezTo>
                  <a:close/>
                  <a:moveTo>
                    <a:pt x="253" y="362"/>
                  </a:moveTo>
                  <a:cubicBezTo>
                    <a:pt x="249" y="362"/>
                    <a:pt x="245" y="366"/>
                    <a:pt x="245" y="371"/>
                  </a:cubicBezTo>
                  <a:cubicBezTo>
                    <a:pt x="245" y="376"/>
                    <a:pt x="249" y="380"/>
                    <a:pt x="253" y="380"/>
                  </a:cubicBezTo>
                  <a:cubicBezTo>
                    <a:pt x="258" y="380"/>
                    <a:pt x="262" y="376"/>
                    <a:pt x="262" y="371"/>
                  </a:cubicBezTo>
                  <a:cubicBezTo>
                    <a:pt x="262" y="366"/>
                    <a:pt x="258" y="362"/>
                    <a:pt x="253" y="362"/>
                  </a:cubicBezTo>
                  <a:close/>
                  <a:moveTo>
                    <a:pt x="270" y="352"/>
                  </a:moveTo>
                  <a:cubicBezTo>
                    <a:pt x="265" y="352"/>
                    <a:pt x="261" y="356"/>
                    <a:pt x="261" y="360"/>
                  </a:cubicBezTo>
                  <a:cubicBezTo>
                    <a:pt x="261" y="365"/>
                    <a:pt x="265" y="369"/>
                    <a:pt x="270" y="369"/>
                  </a:cubicBezTo>
                  <a:cubicBezTo>
                    <a:pt x="274" y="369"/>
                    <a:pt x="278" y="365"/>
                    <a:pt x="278" y="360"/>
                  </a:cubicBezTo>
                  <a:cubicBezTo>
                    <a:pt x="278" y="356"/>
                    <a:pt x="274" y="352"/>
                    <a:pt x="270" y="352"/>
                  </a:cubicBezTo>
                  <a:close/>
                  <a:moveTo>
                    <a:pt x="286" y="338"/>
                  </a:moveTo>
                  <a:cubicBezTo>
                    <a:pt x="281" y="338"/>
                    <a:pt x="277" y="342"/>
                    <a:pt x="277" y="347"/>
                  </a:cubicBezTo>
                  <a:cubicBezTo>
                    <a:pt x="277" y="352"/>
                    <a:pt x="281" y="356"/>
                    <a:pt x="286" y="356"/>
                  </a:cubicBezTo>
                  <a:cubicBezTo>
                    <a:pt x="290" y="356"/>
                    <a:pt x="294" y="352"/>
                    <a:pt x="294" y="347"/>
                  </a:cubicBezTo>
                  <a:cubicBezTo>
                    <a:pt x="294" y="342"/>
                    <a:pt x="290" y="338"/>
                    <a:pt x="286" y="338"/>
                  </a:cubicBezTo>
                  <a:close/>
                  <a:moveTo>
                    <a:pt x="302" y="324"/>
                  </a:moveTo>
                  <a:cubicBezTo>
                    <a:pt x="297" y="324"/>
                    <a:pt x="293" y="328"/>
                    <a:pt x="293" y="333"/>
                  </a:cubicBezTo>
                  <a:cubicBezTo>
                    <a:pt x="293" y="337"/>
                    <a:pt x="297" y="341"/>
                    <a:pt x="302" y="341"/>
                  </a:cubicBezTo>
                  <a:cubicBezTo>
                    <a:pt x="307" y="341"/>
                    <a:pt x="311" y="337"/>
                    <a:pt x="311" y="333"/>
                  </a:cubicBezTo>
                  <a:cubicBezTo>
                    <a:pt x="311" y="328"/>
                    <a:pt x="307" y="324"/>
                    <a:pt x="302" y="324"/>
                  </a:cubicBezTo>
                  <a:close/>
                  <a:moveTo>
                    <a:pt x="201" y="362"/>
                  </a:moveTo>
                  <a:cubicBezTo>
                    <a:pt x="196" y="362"/>
                    <a:pt x="192" y="366"/>
                    <a:pt x="192" y="371"/>
                  </a:cubicBezTo>
                  <a:cubicBezTo>
                    <a:pt x="192" y="376"/>
                    <a:pt x="196" y="380"/>
                    <a:pt x="201" y="380"/>
                  </a:cubicBezTo>
                  <a:cubicBezTo>
                    <a:pt x="205" y="380"/>
                    <a:pt x="209" y="376"/>
                    <a:pt x="209" y="371"/>
                  </a:cubicBezTo>
                  <a:cubicBezTo>
                    <a:pt x="209" y="366"/>
                    <a:pt x="205" y="362"/>
                    <a:pt x="201" y="362"/>
                  </a:cubicBezTo>
                  <a:close/>
                  <a:moveTo>
                    <a:pt x="184" y="352"/>
                  </a:moveTo>
                  <a:cubicBezTo>
                    <a:pt x="180" y="352"/>
                    <a:pt x="176" y="356"/>
                    <a:pt x="176" y="360"/>
                  </a:cubicBezTo>
                  <a:cubicBezTo>
                    <a:pt x="176" y="365"/>
                    <a:pt x="180" y="369"/>
                    <a:pt x="184" y="369"/>
                  </a:cubicBezTo>
                  <a:cubicBezTo>
                    <a:pt x="189" y="369"/>
                    <a:pt x="193" y="365"/>
                    <a:pt x="193" y="360"/>
                  </a:cubicBezTo>
                  <a:cubicBezTo>
                    <a:pt x="193" y="356"/>
                    <a:pt x="189" y="352"/>
                    <a:pt x="184" y="352"/>
                  </a:cubicBezTo>
                  <a:close/>
                  <a:moveTo>
                    <a:pt x="168" y="338"/>
                  </a:moveTo>
                  <a:cubicBezTo>
                    <a:pt x="164" y="338"/>
                    <a:pt x="160" y="342"/>
                    <a:pt x="160" y="347"/>
                  </a:cubicBezTo>
                  <a:cubicBezTo>
                    <a:pt x="160" y="352"/>
                    <a:pt x="164" y="356"/>
                    <a:pt x="168" y="356"/>
                  </a:cubicBezTo>
                  <a:cubicBezTo>
                    <a:pt x="173" y="356"/>
                    <a:pt x="177" y="352"/>
                    <a:pt x="177" y="347"/>
                  </a:cubicBezTo>
                  <a:cubicBezTo>
                    <a:pt x="177" y="342"/>
                    <a:pt x="173" y="338"/>
                    <a:pt x="168" y="338"/>
                  </a:cubicBezTo>
                  <a:close/>
                  <a:moveTo>
                    <a:pt x="153" y="324"/>
                  </a:moveTo>
                  <a:cubicBezTo>
                    <a:pt x="148" y="324"/>
                    <a:pt x="144" y="328"/>
                    <a:pt x="144" y="333"/>
                  </a:cubicBezTo>
                  <a:cubicBezTo>
                    <a:pt x="144" y="337"/>
                    <a:pt x="148" y="341"/>
                    <a:pt x="153" y="341"/>
                  </a:cubicBezTo>
                  <a:cubicBezTo>
                    <a:pt x="157" y="341"/>
                    <a:pt x="161" y="337"/>
                    <a:pt x="161" y="333"/>
                  </a:cubicBezTo>
                  <a:cubicBezTo>
                    <a:pt x="161" y="328"/>
                    <a:pt x="157" y="324"/>
                    <a:pt x="153" y="3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3C2AB5B9-D14A-B64A-880B-741F836F0ACF}"/>
                </a:ext>
              </a:extLst>
            </p:cNvPr>
            <p:cNvGrpSpPr/>
            <p:nvPr/>
          </p:nvGrpSpPr>
          <p:grpSpPr>
            <a:xfrm>
              <a:off x="8686063" y="2381396"/>
              <a:ext cx="374078" cy="343675"/>
              <a:chOff x="8496237" y="2339976"/>
              <a:chExt cx="2441575" cy="2243138"/>
            </a:xfrm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xmlns="" id="{D5A27885-B027-A743-8BE3-078AE0D74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6237" y="2339976"/>
                <a:ext cx="2441575" cy="2243138"/>
              </a:xfrm>
              <a:custGeom>
                <a:avLst/>
                <a:gdLst>
                  <a:gd name="T0" fmla="*/ 628 w 750"/>
                  <a:gd name="T1" fmla="*/ 232 h 689"/>
                  <a:gd name="T2" fmla="*/ 628 w 750"/>
                  <a:gd name="T3" fmla="*/ 231 h 689"/>
                  <a:gd name="T4" fmla="*/ 481 w 750"/>
                  <a:gd name="T5" fmla="*/ 165 h 689"/>
                  <a:gd name="T6" fmla="*/ 481 w 750"/>
                  <a:gd name="T7" fmla="*/ 165 h 689"/>
                  <a:gd name="T8" fmla="*/ 428 w 750"/>
                  <a:gd name="T9" fmla="*/ 79 h 689"/>
                  <a:gd name="T10" fmla="*/ 214 w 750"/>
                  <a:gd name="T11" fmla="*/ 36 h 689"/>
                  <a:gd name="T12" fmla="*/ 101 w 750"/>
                  <a:gd name="T13" fmla="*/ 211 h 689"/>
                  <a:gd name="T14" fmla="*/ 103 w 750"/>
                  <a:gd name="T15" fmla="*/ 235 h 689"/>
                  <a:gd name="T16" fmla="*/ 103 w 750"/>
                  <a:gd name="T17" fmla="*/ 235 h 689"/>
                  <a:gd name="T18" fmla="*/ 0 w 750"/>
                  <a:gd name="T19" fmla="*/ 368 h 689"/>
                  <a:gd name="T20" fmla="*/ 0 w 750"/>
                  <a:gd name="T21" fmla="*/ 372 h 689"/>
                  <a:gd name="T22" fmla="*/ 137 w 750"/>
                  <a:gd name="T23" fmla="*/ 505 h 689"/>
                  <a:gd name="T24" fmla="*/ 287 w 750"/>
                  <a:gd name="T25" fmla="*/ 505 h 689"/>
                  <a:gd name="T26" fmla="*/ 287 w 750"/>
                  <a:gd name="T27" fmla="*/ 689 h 689"/>
                  <a:gd name="T28" fmla="*/ 485 w 750"/>
                  <a:gd name="T29" fmla="*/ 505 h 689"/>
                  <a:gd name="T30" fmla="*/ 611 w 750"/>
                  <a:gd name="T31" fmla="*/ 505 h 689"/>
                  <a:gd name="T32" fmla="*/ 658 w 750"/>
                  <a:gd name="T33" fmla="*/ 497 h 689"/>
                  <a:gd name="T34" fmla="*/ 750 w 750"/>
                  <a:gd name="T35" fmla="*/ 369 h 689"/>
                  <a:gd name="T36" fmla="*/ 628 w 750"/>
                  <a:gd name="T37" fmla="*/ 232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0" h="689">
                    <a:moveTo>
                      <a:pt x="628" y="232"/>
                    </a:moveTo>
                    <a:cubicBezTo>
                      <a:pt x="628" y="231"/>
                      <a:pt x="628" y="231"/>
                      <a:pt x="628" y="231"/>
                    </a:cubicBezTo>
                    <a:cubicBezTo>
                      <a:pt x="621" y="124"/>
                      <a:pt x="524" y="106"/>
                      <a:pt x="481" y="165"/>
                    </a:cubicBezTo>
                    <a:cubicBezTo>
                      <a:pt x="481" y="165"/>
                      <a:pt x="481" y="165"/>
                      <a:pt x="481" y="165"/>
                    </a:cubicBezTo>
                    <a:cubicBezTo>
                      <a:pt x="469" y="132"/>
                      <a:pt x="452" y="102"/>
                      <a:pt x="428" y="79"/>
                    </a:cubicBezTo>
                    <a:cubicBezTo>
                      <a:pt x="377" y="27"/>
                      <a:pt x="299" y="0"/>
                      <a:pt x="214" y="36"/>
                    </a:cubicBezTo>
                    <a:cubicBezTo>
                      <a:pt x="148" y="64"/>
                      <a:pt x="101" y="143"/>
                      <a:pt x="101" y="211"/>
                    </a:cubicBezTo>
                    <a:cubicBezTo>
                      <a:pt x="101" y="219"/>
                      <a:pt x="102" y="227"/>
                      <a:pt x="103" y="235"/>
                    </a:cubicBezTo>
                    <a:cubicBezTo>
                      <a:pt x="103" y="235"/>
                      <a:pt x="103" y="235"/>
                      <a:pt x="103" y="235"/>
                    </a:cubicBezTo>
                    <a:cubicBezTo>
                      <a:pt x="54" y="247"/>
                      <a:pt x="0" y="284"/>
                      <a:pt x="0" y="368"/>
                    </a:cubicBezTo>
                    <a:cubicBezTo>
                      <a:pt x="0" y="369"/>
                      <a:pt x="0" y="371"/>
                      <a:pt x="0" y="372"/>
                    </a:cubicBezTo>
                    <a:cubicBezTo>
                      <a:pt x="1" y="445"/>
                      <a:pt x="64" y="505"/>
                      <a:pt x="137" y="505"/>
                    </a:cubicBezTo>
                    <a:cubicBezTo>
                      <a:pt x="287" y="505"/>
                      <a:pt x="287" y="505"/>
                      <a:pt x="287" y="505"/>
                    </a:cubicBezTo>
                    <a:cubicBezTo>
                      <a:pt x="287" y="689"/>
                      <a:pt x="287" y="689"/>
                      <a:pt x="287" y="689"/>
                    </a:cubicBezTo>
                    <a:cubicBezTo>
                      <a:pt x="485" y="505"/>
                      <a:pt x="485" y="505"/>
                      <a:pt x="485" y="505"/>
                    </a:cubicBezTo>
                    <a:cubicBezTo>
                      <a:pt x="611" y="505"/>
                      <a:pt x="611" y="505"/>
                      <a:pt x="611" y="505"/>
                    </a:cubicBezTo>
                    <a:cubicBezTo>
                      <a:pt x="627" y="505"/>
                      <a:pt x="643" y="503"/>
                      <a:pt x="658" y="497"/>
                    </a:cubicBezTo>
                    <a:cubicBezTo>
                      <a:pt x="696" y="485"/>
                      <a:pt x="750" y="452"/>
                      <a:pt x="750" y="369"/>
                    </a:cubicBezTo>
                    <a:cubicBezTo>
                      <a:pt x="750" y="271"/>
                      <a:pt x="672" y="240"/>
                      <a:pt x="628" y="232"/>
                    </a:cubicBezTo>
                    <a:close/>
                  </a:path>
                </a:pathLst>
              </a:custGeom>
              <a:solidFill>
                <a:srgbClr val="00A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2" name="Freeform 6">
                <a:extLst>
                  <a:ext uri="{FF2B5EF4-FFF2-40B4-BE49-F238E27FC236}">
                    <a16:creationId xmlns:a16="http://schemas.microsoft.com/office/drawing/2014/main" xmlns="" id="{649AB793-F51E-0046-842D-67E4E4D0C6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9462" y="2984501"/>
                <a:ext cx="1536700" cy="820738"/>
              </a:xfrm>
              <a:custGeom>
                <a:avLst/>
                <a:gdLst>
                  <a:gd name="T0" fmla="*/ 373 w 472"/>
                  <a:gd name="T1" fmla="*/ 92 h 252"/>
                  <a:gd name="T2" fmla="*/ 309 w 472"/>
                  <a:gd name="T3" fmla="*/ 169 h 252"/>
                  <a:gd name="T4" fmla="*/ 264 w 472"/>
                  <a:gd name="T5" fmla="*/ 158 h 252"/>
                  <a:gd name="T6" fmla="*/ 242 w 472"/>
                  <a:gd name="T7" fmla="*/ 61 h 252"/>
                  <a:gd name="T8" fmla="*/ 170 w 472"/>
                  <a:gd name="T9" fmla="*/ 9 h 252"/>
                  <a:gd name="T10" fmla="*/ 152 w 472"/>
                  <a:gd name="T11" fmla="*/ 68 h 252"/>
                  <a:gd name="T12" fmla="*/ 64 w 472"/>
                  <a:gd name="T13" fmla="*/ 104 h 252"/>
                  <a:gd name="T14" fmla="*/ 42 w 472"/>
                  <a:gd name="T15" fmla="*/ 197 h 252"/>
                  <a:gd name="T16" fmla="*/ 78 w 472"/>
                  <a:gd name="T17" fmla="*/ 191 h 252"/>
                  <a:gd name="T18" fmla="*/ 96 w 472"/>
                  <a:gd name="T19" fmla="*/ 132 h 252"/>
                  <a:gd name="T20" fmla="*/ 184 w 472"/>
                  <a:gd name="T21" fmla="*/ 96 h 252"/>
                  <a:gd name="T22" fmla="*/ 208 w 472"/>
                  <a:gd name="T23" fmla="*/ 95 h 252"/>
                  <a:gd name="T24" fmla="*/ 230 w 472"/>
                  <a:gd name="T25" fmla="*/ 193 h 252"/>
                  <a:gd name="T26" fmla="*/ 265 w 472"/>
                  <a:gd name="T27" fmla="*/ 251 h 252"/>
                  <a:gd name="T28" fmla="*/ 323 w 472"/>
                  <a:gd name="T29" fmla="*/ 215 h 252"/>
                  <a:gd name="T30" fmla="*/ 387 w 472"/>
                  <a:gd name="T31" fmla="*/ 138 h 252"/>
                  <a:gd name="T32" fmla="*/ 419 w 472"/>
                  <a:gd name="T33" fmla="*/ 151 h 252"/>
                  <a:gd name="T34" fmla="*/ 430 w 472"/>
                  <a:gd name="T35" fmla="*/ 57 h 252"/>
                  <a:gd name="T36" fmla="*/ 46 w 472"/>
                  <a:gd name="T37" fmla="*/ 177 h 252"/>
                  <a:gd name="T38" fmla="*/ 38 w 472"/>
                  <a:gd name="T39" fmla="*/ 127 h 252"/>
                  <a:gd name="T40" fmla="*/ 59 w 472"/>
                  <a:gd name="T41" fmla="*/ 124 h 252"/>
                  <a:gd name="T42" fmla="*/ 75 w 472"/>
                  <a:gd name="T43" fmla="*/ 134 h 252"/>
                  <a:gd name="T44" fmla="*/ 75 w 472"/>
                  <a:gd name="T45" fmla="*/ 135 h 252"/>
                  <a:gd name="T46" fmla="*/ 189 w 472"/>
                  <a:gd name="T47" fmla="*/ 77 h 252"/>
                  <a:gd name="T48" fmla="*/ 173 w 472"/>
                  <a:gd name="T49" fmla="*/ 66 h 252"/>
                  <a:gd name="T50" fmla="*/ 172 w 472"/>
                  <a:gd name="T51" fmla="*/ 64 h 252"/>
                  <a:gd name="T52" fmla="*/ 181 w 472"/>
                  <a:gd name="T53" fmla="*/ 26 h 252"/>
                  <a:gd name="T54" fmla="*/ 202 w 472"/>
                  <a:gd name="T55" fmla="*/ 23 h 252"/>
                  <a:gd name="T56" fmla="*/ 189 w 472"/>
                  <a:gd name="T57" fmla="*/ 77 h 252"/>
                  <a:gd name="T58" fmla="*/ 270 w 472"/>
                  <a:gd name="T59" fmla="*/ 231 h 252"/>
                  <a:gd name="T60" fmla="*/ 250 w 472"/>
                  <a:gd name="T61" fmla="*/ 198 h 252"/>
                  <a:gd name="T62" fmla="*/ 276 w 472"/>
                  <a:gd name="T63" fmla="*/ 177 h 252"/>
                  <a:gd name="T64" fmla="*/ 299 w 472"/>
                  <a:gd name="T65" fmla="*/ 188 h 252"/>
                  <a:gd name="T66" fmla="*/ 299 w 472"/>
                  <a:gd name="T67" fmla="*/ 189 h 252"/>
                  <a:gd name="T68" fmla="*/ 446 w 472"/>
                  <a:gd name="T69" fmla="*/ 110 h 252"/>
                  <a:gd name="T70" fmla="*/ 397 w 472"/>
                  <a:gd name="T71" fmla="*/ 120 h 252"/>
                  <a:gd name="T72" fmla="*/ 396 w 472"/>
                  <a:gd name="T73" fmla="*/ 119 h 252"/>
                  <a:gd name="T74" fmla="*/ 419 w 472"/>
                  <a:gd name="T75" fmla="*/ 76 h 252"/>
                  <a:gd name="T76" fmla="*/ 446 w 472"/>
                  <a:gd name="T77" fmla="*/ 11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2" h="252">
                    <a:moveTo>
                      <a:pt x="430" y="57"/>
                    </a:moveTo>
                    <a:cubicBezTo>
                      <a:pt x="405" y="51"/>
                      <a:pt x="379" y="67"/>
                      <a:pt x="373" y="92"/>
                    </a:cubicBezTo>
                    <a:cubicBezTo>
                      <a:pt x="370" y="103"/>
                      <a:pt x="371" y="113"/>
                      <a:pt x="375" y="122"/>
                    </a:cubicBezTo>
                    <a:cubicBezTo>
                      <a:pt x="309" y="169"/>
                      <a:pt x="309" y="169"/>
                      <a:pt x="309" y="169"/>
                    </a:cubicBezTo>
                    <a:cubicBezTo>
                      <a:pt x="303" y="164"/>
                      <a:pt x="296" y="160"/>
                      <a:pt x="288" y="158"/>
                    </a:cubicBezTo>
                    <a:cubicBezTo>
                      <a:pt x="280" y="156"/>
                      <a:pt x="271" y="156"/>
                      <a:pt x="264" y="158"/>
                    </a:cubicBezTo>
                    <a:cubicBezTo>
                      <a:pt x="226" y="86"/>
                      <a:pt x="226" y="86"/>
                      <a:pt x="226" y="86"/>
                    </a:cubicBezTo>
                    <a:cubicBezTo>
                      <a:pt x="233" y="80"/>
                      <a:pt x="239" y="71"/>
                      <a:pt x="242" y="61"/>
                    </a:cubicBezTo>
                    <a:cubicBezTo>
                      <a:pt x="248" y="35"/>
                      <a:pt x="232" y="10"/>
                      <a:pt x="206" y="3"/>
                    </a:cubicBezTo>
                    <a:cubicBezTo>
                      <a:pt x="194" y="0"/>
                      <a:pt x="181" y="2"/>
                      <a:pt x="170" y="9"/>
                    </a:cubicBezTo>
                    <a:cubicBezTo>
                      <a:pt x="160" y="16"/>
                      <a:pt x="152" y="26"/>
                      <a:pt x="149" y="39"/>
                    </a:cubicBezTo>
                    <a:cubicBezTo>
                      <a:pt x="146" y="49"/>
                      <a:pt x="148" y="59"/>
                      <a:pt x="152" y="68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79" y="110"/>
                      <a:pt x="72" y="106"/>
                      <a:pt x="64" y="104"/>
                    </a:cubicBezTo>
                    <a:cubicBezTo>
                      <a:pt x="38" y="98"/>
                      <a:pt x="13" y="114"/>
                      <a:pt x="6" y="139"/>
                    </a:cubicBezTo>
                    <a:cubicBezTo>
                      <a:pt x="0" y="165"/>
                      <a:pt x="16" y="191"/>
                      <a:pt x="42" y="197"/>
                    </a:cubicBezTo>
                    <a:cubicBezTo>
                      <a:pt x="45" y="198"/>
                      <a:pt x="49" y="198"/>
                      <a:pt x="53" y="198"/>
                    </a:cubicBezTo>
                    <a:cubicBezTo>
                      <a:pt x="61" y="198"/>
                      <a:pt x="70" y="196"/>
                      <a:pt x="78" y="191"/>
                    </a:cubicBezTo>
                    <a:cubicBezTo>
                      <a:pt x="88" y="184"/>
                      <a:pt x="96" y="174"/>
                      <a:pt x="99" y="162"/>
                    </a:cubicBezTo>
                    <a:cubicBezTo>
                      <a:pt x="101" y="151"/>
                      <a:pt x="100" y="141"/>
                      <a:pt x="96" y="132"/>
                    </a:cubicBezTo>
                    <a:cubicBezTo>
                      <a:pt x="163" y="85"/>
                      <a:pt x="163" y="85"/>
                      <a:pt x="163" y="85"/>
                    </a:cubicBezTo>
                    <a:cubicBezTo>
                      <a:pt x="169" y="90"/>
                      <a:pt x="176" y="94"/>
                      <a:pt x="184" y="96"/>
                    </a:cubicBezTo>
                    <a:cubicBezTo>
                      <a:pt x="188" y="97"/>
                      <a:pt x="192" y="97"/>
                      <a:pt x="195" y="97"/>
                    </a:cubicBezTo>
                    <a:cubicBezTo>
                      <a:pt x="200" y="97"/>
                      <a:pt x="204" y="97"/>
                      <a:pt x="208" y="95"/>
                    </a:cubicBezTo>
                    <a:cubicBezTo>
                      <a:pt x="246" y="168"/>
                      <a:pt x="246" y="168"/>
                      <a:pt x="246" y="168"/>
                    </a:cubicBezTo>
                    <a:cubicBezTo>
                      <a:pt x="238" y="174"/>
                      <a:pt x="233" y="183"/>
                      <a:pt x="230" y="193"/>
                    </a:cubicBezTo>
                    <a:cubicBezTo>
                      <a:pt x="227" y="206"/>
                      <a:pt x="229" y="218"/>
                      <a:pt x="236" y="229"/>
                    </a:cubicBezTo>
                    <a:cubicBezTo>
                      <a:pt x="243" y="240"/>
                      <a:pt x="253" y="248"/>
                      <a:pt x="265" y="251"/>
                    </a:cubicBezTo>
                    <a:cubicBezTo>
                      <a:pt x="269" y="251"/>
                      <a:pt x="273" y="252"/>
                      <a:pt x="277" y="252"/>
                    </a:cubicBezTo>
                    <a:cubicBezTo>
                      <a:pt x="298" y="252"/>
                      <a:pt x="318" y="237"/>
                      <a:pt x="323" y="215"/>
                    </a:cubicBezTo>
                    <a:cubicBezTo>
                      <a:pt x="325" y="205"/>
                      <a:pt x="324" y="195"/>
                      <a:pt x="320" y="186"/>
                    </a:cubicBezTo>
                    <a:cubicBezTo>
                      <a:pt x="387" y="138"/>
                      <a:pt x="387" y="138"/>
                      <a:pt x="387" y="138"/>
                    </a:cubicBezTo>
                    <a:cubicBezTo>
                      <a:pt x="393" y="144"/>
                      <a:pt x="400" y="148"/>
                      <a:pt x="408" y="150"/>
                    </a:cubicBezTo>
                    <a:cubicBezTo>
                      <a:pt x="412" y="151"/>
                      <a:pt x="415" y="151"/>
                      <a:pt x="419" y="151"/>
                    </a:cubicBezTo>
                    <a:cubicBezTo>
                      <a:pt x="441" y="151"/>
                      <a:pt x="460" y="136"/>
                      <a:pt x="465" y="115"/>
                    </a:cubicBezTo>
                    <a:cubicBezTo>
                      <a:pt x="472" y="89"/>
                      <a:pt x="456" y="63"/>
                      <a:pt x="430" y="57"/>
                    </a:cubicBezTo>
                    <a:close/>
                    <a:moveTo>
                      <a:pt x="80" y="157"/>
                    </a:moveTo>
                    <a:cubicBezTo>
                      <a:pt x="76" y="172"/>
                      <a:pt x="61" y="181"/>
                      <a:pt x="46" y="177"/>
                    </a:cubicBezTo>
                    <a:cubicBezTo>
                      <a:pt x="31" y="174"/>
                      <a:pt x="22" y="159"/>
                      <a:pt x="26" y="144"/>
                    </a:cubicBezTo>
                    <a:cubicBezTo>
                      <a:pt x="28" y="137"/>
                      <a:pt x="32" y="131"/>
                      <a:pt x="38" y="127"/>
                    </a:cubicBezTo>
                    <a:cubicBezTo>
                      <a:pt x="43" y="124"/>
                      <a:pt x="48" y="123"/>
                      <a:pt x="53" y="123"/>
                    </a:cubicBezTo>
                    <a:cubicBezTo>
                      <a:pt x="55" y="123"/>
                      <a:pt x="57" y="123"/>
                      <a:pt x="59" y="124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66" y="125"/>
                      <a:pt x="71" y="129"/>
                      <a:pt x="75" y="134"/>
                    </a:cubicBezTo>
                    <a:cubicBezTo>
                      <a:pt x="75" y="134"/>
                      <a:pt x="75" y="135"/>
                      <a:pt x="75" y="135"/>
                    </a:cubicBezTo>
                    <a:cubicBezTo>
                      <a:pt x="75" y="135"/>
                      <a:pt x="75" y="135"/>
                      <a:pt x="75" y="135"/>
                    </a:cubicBezTo>
                    <a:cubicBezTo>
                      <a:pt x="80" y="141"/>
                      <a:pt x="81" y="149"/>
                      <a:pt x="80" y="157"/>
                    </a:cubicBezTo>
                    <a:close/>
                    <a:moveTo>
                      <a:pt x="189" y="77"/>
                    </a:moveTo>
                    <a:cubicBezTo>
                      <a:pt x="182" y="75"/>
                      <a:pt x="177" y="71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5"/>
                      <a:pt x="173" y="65"/>
                    </a:cubicBezTo>
                    <a:cubicBezTo>
                      <a:pt x="172" y="65"/>
                      <a:pt x="172" y="65"/>
                      <a:pt x="172" y="64"/>
                    </a:cubicBezTo>
                    <a:cubicBezTo>
                      <a:pt x="168" y="58"/>
                      <a:pt x="167" y="50"/>
                      <a:pt x="168" y="43"/>
                    </a:cubicBezTo>
                    <a:cubicBezTo>
                      <a:pt x="170" y="36"/>
                      <a:pt x="175" y="30"/>
                      <a:pt x="181" y="26"/>
                    </a:cubicBezTo>
                    <a:cubicBezTo>
                      <a:pt x="185" y="23"/>
                      <a:pt x="190" y="22"/>
                      <a:pt x="195" y="22"/>
                    </a:cubicBezTo>
                    <a:cubicBezTo>
                      <a:pt x="197" y="22"/>
                      <a:pt x="200" y="22"/>
                      <a:pt x="202" y="23"/>
                    </a:cubicBezTo>
                    <a:cubicBezTo>
                      <a:pt x="217" y="26"/>
                      <a:pt x="226" y="41"/>
                      <a:pt x="222" y="56"/>
                    </a:cubicBezTo>
                    <a:cubicBezTo>
                      <a:pt x="219" y="71"/>
                      <a:pt x="204" y="80"/>
                      <a:pt x="189" y="77"/>
                    </a:cubicBezTo>
                    <a:close/>
                    <a:moveTo>
                      <a:pt x="303" y="211"/>
                    </a:moveTo>
                    <a:cubicBezTo>
                      <a:pt x="300" y="226"/>
                      <a:pt x="285" y="235"/>
                      <a:pt x="270" y="231"/>
                    </a:cubicBezTo>
                    <a:cubicBezTo>
                      <a:pt x="263" y="229"/>
                      <a:pt x="257" y="225"/>
                      <a:pt x="253" y="219"/>
                    </a:cubicBezTo>
                    <a:cubicBezTo>
                      <a:pt x="249" y="212"/>
                      <a:pt x="248" y="205"/>
                      <a:pt x="250" y="198"/>
                    </a:cubicBezTo>
                    <a:cubicBezTo>
                      <a:pt x="251" y="191"/>
                      <a:pt x="256" y="185"/>
                      <a:pt x="262" y="181"/>
                    </a:cubicBezTo>
                    <a:cubicBezTo>
                      <a:pt x="267" y="178"/>
                      <a:pt x="271" y="177"/>
                      <a:pt x="276" y="177"/>
                    </a:cubicBezTo>
                    <a:cubicBezTo>
                      <a:pt x="279" y="177"/>
                      <a:pt x="281" y="177"/>
                      <a:pt x="283" y="177"/>
                    </a:cubicBezTo>
                    <a:cubicBezTo>
                      <a:pt x="290" y="179"/>
                      <a:pt x="295" y="183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9" y="188"/>
                      <a:pt x="299" y="188"/>
                      <a:pt x="299" y="189"/>
                    </a:cubicBezTo>
                    <a:cubicBezTo>
                      <a:pt x="303" y="195"/>
                      <a:pt x="305" y="203"/>
                      <a:pt x="303" y="211"/>
                    </a:cubicBezTo>
                    <a:close/>
                    <a:moveTo>
                      <a:pt x="446" y="110"/>
                    </a:moveTo>
                    <a:cubicBezTo>
                      <a:pt x="442" y="125"/>
                      <a:pt x="427" y="134"/>
                      <a:pt x="413" y="130"/>
                    </a:cubicBezTo>
                    <a:cubicBezTo>
                      <a:pt x="406" y="129"/>
                      <a:pt x="401" y="125"/>
                      <a:pt x="397" y="120"/>
                    </a:cubicBezTo>
                    <a:cubicBezTo>
                      <a:pt x="397" y="119"/>
                      <a:pt x="397" y="119"/>
                      <a:pt x="397" y="119"/>
                    </a:cubicBezTo>
                    <a:cubicBezTo>
                      <a:pt x="397" y="119"/>
                      <a:pt x="397" y="119"/>
                      <a:pt x="396" y="119"/>
                    </a:cubicBezTo>
                    <a:cubicBezTo>
                      <a:pt x="392" y="113"/>
                      <a:pt x="390" y="105"/>
                      <a:pt x="392" y="97"/>
                    </a:cubicBezTo>
                    <a:cubicBezTo>
                      <a:pt x="395" y="84"/>
                      <a:pt x="407" y="76"/>
                      <a:pt x="419" y="76"/>
                    </a:cubicBezTo>
                    <a:cubicBezTo>
                      <a:pt x="421" y="76"/>
                      <a:pt x="423" y="76"/>
                      <a:pt x="426" y="77"/>
                    </a:cubicBezTo>
                    <a:cubicBezTo>
                      <a:pt x="440" y="80"/>
                      <a:pt x="450" y="95"/>
                      <a:pt x="446" y="110"/>
                    </a:cubicBezTo>
                    <a:close/>
                  </a:path>
                </a:pathLst>
              </a:custGeom>
              <a:solidFill>
                <a:srgbClr val="26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D01DE1E8-BDA0-8A43-9C33-F1D017D068EC}"/>
                </a:ext>
              </a:extLst>
            </p:cNvPr>
            <p:cNvGrpSpPr/>
            <p:nvPr/>
          </p:nvGrpSpPr>
          <p:grpSpPr>
            <a:xfrm>
              <a:off x="244565" y="2381395"/>
              <a:ext cx="374078" cy="343675"/>
              <a:chOff x="8496237" y="2339976"/>
              <a:chExt cx="2441575" cy="2243138"/>
            </a:xfrm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xmlns="" id="{E91CA680-44C5-DD4F-935B-A03661388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6237" y="2339976"/>
                <a:ext cx="2441575" cy="2243138"/>
              </a:xfrm>
              <a:custGeom>
                <a:avLst/>
                <a:gdLst>
                  <a:gd name="T0" fmla="*/ 628 w 750"/>
                  <a:gd name="T1" fmla="*/ 232 h 689"/>
                  <a:gd name="T2" fmla="*/ 628 w 750"/>
                  <a:gd name="T3" fmla="*/ 231 h 689"/>
                  <a:gd name="T4" fmla="*/ 481 w 750"/>
                  <a:gd name="T5" fmla="*/ 165 h 689"/>
                  <a:gd name="T6" fmla="*/ 481 w 750"/>
                  <a:gd name="T7" fmla="*/ 165 h 689"/>
                  <a:gd name="T8" fmla="*/ 428 w 750"/>
                  <a:gd name="T9" fmla="*/ 79 h 689"/>
                  <a:gd name="T10" fmla="*/ 214 w 750"/>
                  <a:gd name="T11" fmla="*/ 36 h 689"/>
                  <a:gd name="T12" fmla="*/ 101 w 750"/>
                  <a:gd name="T13" fmla="*/ 211 h 689"/>
                  <a:gd name="T14" fmla="*/ 103 w 750"/>
                  <a:gd name="T15" fmla="*/ 235 h 689"/>
                  <a:gd name="T16" fmla="*/ 103 w 750"/>
                  <a:gd name="T17" fmla="*/ 235 h 689"/>
                  <a:gd name="T18" fmla="*/ 0 w 750"/>
                  <a:gd name="T19" fmla="*/ 368 h 689"/>
                  <a:gd name="T20" fmla="*/ 0 w 750"/>
                  <a:gd name="T21" fmla="*/ 372 h 689"/>
                  <a:gd name="T22" fmla="*/ 137 w 750"/>
                  <a:gd name="T23" fmla="*/ 505 h 689"/>
                  <a:gd name="T24" fmla="*/ 287 w 750"/>
                  <a:gd name="T25" fmla="*/ 505 h 689"/>
                  <a:gd name="T26" fmla="*/ 287 w 750"/>
                  <a:gd name="T27" fmla="*/ 689 h 689"/>
                  <a:gd name="T28" fmla="*/ 485 w 750"/>
                  <a:gd name="T29" fmla="*/ 505 h 689"/>
                  <a:gd name="T30" fmla="*/ 611 w 750"/>
                  <a:gd name="T31" fmla="*/ 505 h 689"/>
                  <a:gd name="T32" fmla="*/ 658 w 750"/>
                  <a:gd name="T33" fmla="*/ 497 h 689"/>
                  <a:gd name="T34" fmla="*/ 750 w 750"/>
                  <a:gd name="T35" fmla="*/ 369 h 689"/>
                  <a:gd name="T36" fmla="*/ 628 w 750"/>
                  <a:gd name="T37" fmla="*/ 232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0" h="689">
                    <a:moveTo>
                      <a:pt x="628" y="232"/>
                    </a:moveTo>
                    <a:cubicBezTo>
                      <a:pt x="628" y="231"/>
                      <a:pt x="628" y="231"/>
                      <a:pt x="628" y="231"/>
                    </a:cubicBezTo>
                    <a:cubicBezTo>
                      <a:pt x="621" y="124"/>
                      <a:pt x="524" y="106"/>
                      <a:pt x="481" y="165"/>
                    </a:cubicBezTo>
                    <a:cubicBezTo>
                      <a:pt x="481" y="165"/>
                      <a:pt x="481" y="165"/>
                      <a:pt x="481" y="165"/>
                    </a:cubicBezTo>
                    <a:cubicBezTo>
                      <a:pt x="469" y="132"/>
                      <a:pt x="452" y="102"/>
                      <a:pt x="428" y="79"/>
                    </a:cubicBezTo>
                    <a:cubicBezTo>
                      <a:pt x="377" y="27"/>
                      <a:pt x="299" y="0"/>
                      <a:pt x="214" y="36"/>
                    </a:cubicBezTo>
                    <a:cubicBezTo>
                      <a:pt x="148" y="64"/>
                      <a:pt x="101" y="143"/>
                      <a:pt x="101" y="211"/>
                    </a:cubicBezTo>
                    <a:cubicBezTo>
                      <a:pt x="101" y="219"/>
                      <a:pt x="102" y="227"/>
                      <a:pt x="103" y="235"/>
                    </a:cubicBezTo>
                    <a:cubicBezTo>
                      <a:pt x="103" y="235"/>
                      <a:pt x="103" y="235"/>
                      <a:pt x="103" y="235"/>
                    </a:cubicBezTo>
                    <a:cubicBezTo>
                      <a:pt x="54" y="247"/>
                      <a:pt x="0" y="284"/>
                      <a:pt x="0" y="368"/>
                    </a:cubicBezTo>
                    <a:cubicBezTo>
                      <a:pt x="0" y="369"/>
                      <a:pt x="0" y="371"/>
                      <a:pt x="0" y="372"/>
                    </a:cubicBezTo>
                    <a:cubicBezTo>
                      <a:pt x="1" y="445"/>
                      <a:pt x="64" y="505"/>
                      <a:pt x="137" y="505"/>
                    </a:cubicBezTo>
                    <a:cubicBezTo>
                      <a:pt x="287" y="505"/>
                      <a:pt x="287" y="505"/>
                      <a:pt x="287" y="505"/>
                    </a:cubicBezTo>
                    <a:cubicBezTo>
                      <a:pt x="287" y="689"/>
                      <a:pt x="287" y="689"/>
                      <a:pt x="287" y="689"/>
                    </a:cubicBezTo>
                    <a:cubicBezTo>
                      <a:pt x="485" y="505"/>
                      <a:pt x="485" y="505"/>
                      <a:pt x="485" y="505"/>
                    </a:cubicBezTo>
                    <a:cubicBezTo>
                      <a:pt x="611" y="505"/>
                      <a:pt x="611" y="505"/>
                      <a:pt x="611" y="505"/>
                    </a:cubicBezTo>
                    <a:cubicBezTo>
                      <a:pt x="627" y="505"/>
                      <a:pt x="643" y="503"/>
                      <a:pt x="658" y="497"/>
                    </a:cubicBezTo>
                    <a:cubicBezTo>
                      <a:pt x="696" y="485"/>
                      <a:pt x="750" y="452"/>
                      <a:pt x="750" y="369"/>
                    </a:cubicBezTo>
                    <a:cubicBezTo>
                      <a:pt x="750" y="271"/>
                      <a:pt x="672" y="240"/>
                      <a:pt x="628" y="232"/>
                    </a:cubicBezTo>
                    <a:close/>
                  </a:path>
                </a:pathLst>
              </a:custGeom>
              <a:solidFill>
                <a:srgbClr val="00A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5" name="Freeform 6">
                <a:extLst>
                  <a:ext uri="{FF2B5EF4-FFF2-40B4-BE49-F238E27FC236}">
                    <a16:creationId xmlns:a16="http://schemas.microsoft.com/office/drawing/2014/main" xmlns="" id="{6E6D54B8-7036-714D-92DD-DECB60D61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9462" y="2984501"/>
                <a:ext cx="1536700" cy="820738"/>
              </a:xfrm>
              <a:custGeom>
                <a:avLst/>
                <a:gdLst>
                  <a:gd name="T0" fmla="*/ 373 w 472"/>
                  <a:gd name="T1" fmla="*/ 92 h 252"/>
                  <a:gd name="T2" fmla="*/ 309 w 472"/>
                  <a:gd name="T3" fmla="*/ 169 h 252"/>
                  <a:gd name="T4" fmla="*/ 264 w 472"/>
                  <a:gd name="T5" fmla="*/ 158 h 252"/>
                  <a:gd name="T6" fmla="*/ 242 w 472"/>
                  <a:gd name="T7" fmla="*/ 61 h 252"/>
                  <a:gd name="T8" fmla="*/ 170 w 472"/>
                  <a:gd name="T9" fmla="*/ 9 h 252"/>
                  <a:gd name="T10" fmla="*/ 152 w 472"/>
                  <a:gd name="T11" fmla="*/ 68 h 252"/>
                  <a:gd name="T12" fmla="*/ 64 w 472"/>
                  <a:gd name="T13" fmla="*/ 104 h 252"/>
                  <a:gd name="T14" fmla="*/ 42 w 472"/>
                  <a:gd name="T15" fmla="*/ 197 h 252"/>
                  <a:gd name="T16" fmla="*/ 78 w 472"/>
                  <a:gd name="T17" fmla="*/ 191 h 252"/>
                  <a:gd name="T18" fmla="*/ 96 w 472"/>
                  <a:gd name="T19" fmla="*/ 132 h 252"/>
                  <a:gd name="T20" fmla="*/ 184 w 472"/>
                  <a:gd name="T21" fmla="*/ 96 h 252"/>
                  <a:gd name="T22" fmla="*/ 208 w 472"/>
                  <a:gd name="T23" fmla="*/ 95 h 252"/>
                  <a:gd name="T24" fmla="*/ 230 w 472"/>
                  <a:gd name="T25" fmla="*/ 193 h 252"/>
                  <a:gd name="T26" fmla="*/ 265 w 472"/>
                  <a:gd name="T27" fmla="*/ 251 h 252"/>
                  <a:gd name="T28" fmla="*/ 323 w 472"/>
                  <a:gd name="T29" fmla="*/ 215 h 252"/>
                  <a:gd name="T30" fmla="*/ 387 w 472"/>
                  <a:gd name="T31" fmla="*/ 138 h 252"/>
                  <a:gd name="T32" fmla="*/ 419 w 472"/>
                  <a:gd name="T33" fmla="*/ 151 h 252"/>
                  <a:gd name="T34" fmla="*/ 430 w 472"/>
                  <a:gd name="T35" fmla="*/ 57 h 252"/>
                  <a:gd name="T36" fmla="*/ 46 w 472"/>
                  <a:gd name="T37" fmla="*/ 177 h 252"/>
                  <a:gd name="T38" fmla="*/ 38 w 472"/>
                  <a:gd name="T39" fmla="*/ 127 h 252"/>
                  <a:gd name="T40" fmla="*/ 59 w 472"/>
                  <a:gd name="T41" fmla="*/ 124 h 252"/>
                  <a:gd name="T42" fmla="*/ 75 w 472"/>
                  <a:gd name="T43" fmla="*/ 134 h 252"/>
                  <a:gd name="T44" fmla="*/ 75 w 472"/>
                  <a:gd name="T45" fmla="*/ 135 h 252"/>
                  <a:gd name="T46" fmla="*/ 189 w 472"/>
                  <a:gd name="T47" fmla="*/ 77 h 252"/>
                  <a:gd name="T48" fmla="*/ 173 w 472"/>
                  <a:gd name="T49" fmla="*/ 66 h 252"/>
                  <a:gd name="T50" fmla="*/ 172 w 472"/>
                  <a:gd name="T51" fmla="*/ 64 h 252"/>
                  <a:gd name="T52" fmla="*/ 181 w 472"/>
                  <a:gd name="T53" fmla="*/ 26 h 252"/>
                  <a:gd name="T54" fmla="*/ 202 w 472"/>
                  <a:gd name="T55" fmla="*/ 23 h 252"/>
                  <a:gd name="T56" fmla="*/ 189 w 472"/>
                  <a:gd name="T57" fmla="*/ 77 h 252"/>
                  <a:gd name="T58" fmla="*/ 270 w 472"/>
                  <a:gd name="T59" fmla="*/ 231 h 252"/>
                  <a:gd name="T60" fmla="*/ 250 w 472"/>
                  <a:gd name="T61" fmla="*/ 198 h 252"/>
                  <a:gd name="T62" fmla="*/ 276 w 472"/>
                  <a:gd name="T63" fmla="*/ 177 h 252"/>
                  <a:gd name="T64" fmla="*/ 299 w 472"/>
                  <a:gd name="T65" fmla="*/ 188 h 252"/>
                  <a:gd name="T66" fmla="*/ 299 w 472"/>
                  <a:gd name="T67" fmla="*/ 189 h 252"/>
                  <a:gd name="T68" fmla="*/ 446 w 472"/>
                  <a:gd name="T69" fmla="*/ 110 h 252"/>
                  <a:gd name="T70" fmla="*/ 397 w 472"/>
                  <a:gd name="T71" fmla="*/ 120 h 252"/>
                  <a:gd name="T72" fmla="*/ 396 w 472"/>
                  <a:gd name="T73" fmla="*/ 119 h 252"/>
                  <a:gd name="T74" fmla="*/ 419 w 472"/>
                  <a:gd name="T75" fmla="*/ 76 h 252"/>
                  <a:gd name="T76" fmla="*/ 446 w 472"/>
                  <a:gd name="T77" fmla="*/ 11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2" h="252">
                    <a:moveTo>
                      <a:pt x="430" y="57"/>
                    </a:moveTo>
                    <a:cubicBezTo>
                      <a:pt x="405" y="51"/>
                      <a:pt x="379" y="67"/>
                      <a:pt x="373" y="92"/>
                    </a:cubicBezTo>
                    <a:cubicBezTo>
                      <a:pt x="370" y="103"/>
                      <a:pt x="371" y="113"/>
                      <a:pt x="375" y="122"/>
                    </a:cubicBezTo>
                    <a:cubicBezTo>
                      <a:pt x="309" y="169"/>
                      <a:pt x="309" y="169"/>
                      <a:pt x="309" y="169"/>
                    </a:cubicBezTo>
                    <a:cubicBezTo>
                      <a:pt x="303" y="164"/>
                      <a:pt x="296" y="160"/>
                      <a:pt x="288" y="158"/>
                    </a:cubicBezTo>
                    <a:cubicBezTo>
                      <a:pt x="280" y="156"/>
                      <a:pt x="271" y="156"/>
                      <a:pt x="264" y="158"/>
                    </a:cubicBezTo>
                    <a:cubicBezTo>
                      <a:pt x="226" y="86"/>
                      <a:pt x="226" y="86"/>
                      <a:pt x="226" y="86"/>
                    </a:cubicBezTo>
                    <a:cubicBezTo>
                      <a:pt x="233" y="80"/>
                      <a:pt x="239" y="71"/>
                      <a:pt x="242" y="61"/>
                    </a:cubicBezTo>
                    <a:cubicBezTo>
                      <a:pt x="248" y="35"/>
                      <a:pt x="232" y="10"/>
                      <a:pt x="206" y="3"/>
                    </a:cubicBezTo>
                    <a:cubicBezTo>
                      <a:pt x="194" y="0"/>
                      <a:pt x="181" y="2"/>
                      <a:pt x="170" y="9"/>
                    </a:cubicBezTo>
                    <a:cubicBezTo>
                      <a:pt x="160" y="16"/>
                      <a:pt x="152" y="26"/>
                      <a:pt x="149" y="39"/>
                    </a:cubicBezTo>
                    <a:cubicBezTo>
                      <a:pt x="146" y="49"/>
                      <a:pt x="148" y="59"/>
                      <a:pt x="152" y="68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79" y="110"/>
                      <a:pt x="72" y="106"/>
                      <a:pt x="64" y="104"/>
                    </a:cubicBezTo>
                    <a:cubicBezTo>
                      <a:pt x="38" y="98"/>
                      <a:pt x="13" y="114"/>
                      <a:pt x="6" y="139"/>
                    </a:cubicBezTo>
                    <a:cubicBezTo>
                      <a:pt x="0" y="165"/>
                      <a:pt x="16" y="191"/>
                      <a:pt x="42" y="197"/>
                    </a:cubicBezTo>
                    <a:cubicBezTo>
                      <a:pt x="45" y="198"/>
                      <a:pt x="49" y="198"/>
                      <a:pt x="53" y="198"/>
                    </a:cubicBezTo>
                    <a:cubicBezTo>
                      <a:pt x="61" y="198"/>
                      <a:pt x="70" y="196"/>
                      <a:pt x="78" y="191"/>
                    </a:cubicBezTo>
                    <a:cubicBezTo>
                      <a:pt x="88" y="184"/>
                      <a:pt x="96" y="174"/>
                      <a:pt x="99" y="162"/>
                    </a:cubicBezTo>
                    <a:cubicBezTo>
                      <a:pt x="101" y="151"/>
                      <a:pt x="100" y="141"/>
                      <a:pt x="96" y="132"/>
                    </a:cubicBezTo>
                    <a:cubicBezTo>
                      <a:pt x="163" y="85"/>
                      <a:pt x="163" y="85"/>
                      <a:pt x="163" y="85"/>
                    </a:cubicBezTo>
                    <a:cubicBezTo>
                      <a:pt x="169" y="90"/>
                      <a:pt x="176" y="94"/>
                      <a:pt x="184" y="96"/>
                    </a:cubicBezTo>
                    <a:cubicBezTo>
                      <a:pt x="188" y="97"/>
                      <a:pt x="192" y="97"/>
                      <a:pt x="195" y="97"/>
                    </a:cubicBezTo>
                    <a:cubicBezTo>
                      <a:pt x="200" y="97"/>
                      <a:pt x="204" y="97"/>
                      <a:pt x="208" y="95"/>
                    </a:cubicBezTo>
                    <a:cubicBezTo>
                      <a:pt x="246" y="168"/>
                      <a:pt x="246" y="168"/>
                      <a:pt x="246" y="168"/>
                    </a:cubicBezTo>
                    <a:cubicBezTo>
                      <a:pt x="238" y="174"/>
                      <a:pt x="233" y="183"/>
                      <a:pt x="230" y="193"/>
                    </a:cubicBezTo>
                    <a:cubicBezTo>
                      <a:pt x="227" y="206"/>
                      <a:pt x="229" y="218"/>
                      <a:pt x="236" y="229"/>
                    </a:cubicBezTo>
                    <a:cubicBezTo>
                      <a:pt x="243" y="240"/>
                      <a:pt x="253" y="248"/>
                      <a:pt x="265" y="251"/>
                    </a:cubicBezTo>
                    <a:cubicBezTo>
                      <a:pt x="269" y="251"/>
                      <a:pt x="273" y="252"/>
                      <a:pt x="277" y="252"/>
                    </a:cubicBezTo>
                    <a:cubicBezTo>
                      <a:pt x="298" y="252"/>
                      <a:pt x="318" y="237"/>
                      <a:pt x="323" y="215"/>
                    </a:cubicBezTo>
                    <a:cubicBezTo>
                      <a:pt x="325" y="205"/>
                      <a:pt x="324" y="195"/>
                      <a:pt x="320" y="186"/>
                    </a:cubicBezTo>
                    <a:cubicBezTo>
                      <a:pt x="387" y="138"/>
                      <a:pt x="387" y="138"/>
                      <a:pt x="387" y="138"/>
                    </a:cubicBezTo>
                    <a:cubicBezTo>
                      <a:pt x="393" y="144"/>
                      <a:pt x="400" y="148"/>
                      <a:pt x="408" y="150"/>
                    </a:cubicBezTo>
                    <a:cubicBezTo>
                      <a:pt x="412" y="151"/>
                      <a:pt x="415" y="151"/>
                      <a:pt x="419" y="151"/>
                    </a:cubicBezTo>
                    <a:cubicBezTo>
                      <a:pt x="441" y="151"/>
                      <a:pt x="460" y="136"/>
                      <a:pt x="465" y="115"/>
                    </a:cubicBezTo>
                    <a:cubicBezTo>
                      <a:pt x="472" y="89"/>
                      <a:pt x="456" y="63"/>
                      <a:pt x="430" y="57"/>
                    </a:cubicBezTo>
                    <a:close/>
                    <a:moveTo>
                      <a:pt x="80" y="157"/>
                    </a:moveTo>
                    <a:cubicBezTo>
                      <a:pt x="76" y="172"/>
                      <a:pt x="61" y="181"/>
                      <a:pt x="46" y="177"/>
                    </a:cubicBezTo>
                    <a:cubicBezTo>
                      <a:pt x="31" y="174"/>
                      <a:pt x="22" y="159"/>
                      <a:pt x="26" y="144"/>
                    </a:cubicBezTo>
                    <a:cubicBezTo>
                      <a:pt x="28" y="137"/>
                      <a:pt x="32" y="131"/>
                      <a:pt x="38" y="127"/>
                    </a:cubicBezTo>
                    <a:cubicBezTo>
                      <a:pt x="43" y="124"/>
                      <a:pt x="48" y="123"/>
                      <a:pt x="53" y="123"/>
                    </a:cubicBezTo>
                    <a:cubicBezTo>
                      <a:pt x="55" y="123"/>
                      <a:pt x="57" y="123"/>
                      <a:pt x="59" y="124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66" y="125"/>
                      <a:pt x="71" y="129"/>
                      <a:pt x="75" y="134"/>
                    </a:cubicBezTo>
                    <a:cubicBezTo>
                      <a:pt x="75" y="134"/>
                      <a:pt x="75" y="135"/>
                      <a:pt x="75" y="135"/>
                    </a:cubicBezTo>
                    <a:cubicBezTo>
                      <a:pt x="75" y="135"/>
                      <a:pt x="75" y="135"/>
                      <a:pt x="75" y="135"/>
                    </a:cubicBezTo>
                    <a:cubicBezTo>
                      <a:pt x="80" y="141"/>
                      <a:pt x="81" y="149"/>
                      <a:pt x="80" y="157"/>
                    </a:cubicBezTo>
                    <a:close/>
                    <a:moveTo>
                      <a:pt x="189" y="77"/>
                    </a:moveTo>
                    <a:cubicBezTo>
                      <a:pt x="182" y="75"/>
                      <a:pt x="177" y="71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5"/>
                      <a:pt x="173" y="65"/>
                    </a:cubicBezTo>
                    <a:cubicBezTo>
                      <a:pt x="172" y="65"/>
                      <a:pt x="172" y="65"/>
                      <a:pt x="172" y="64"/>
                    </a:cubicBezTo>
                    <a:cubicBezTo>
                      <a:pt x="168" y="58"/>
                      <a:pt x="167" y="50"/>
                      <a:pt x="168" y="43"/>
                    </a:cubicBezTo>
                    <a:cubicBezTo>
                      <a:pt x="170" y="36"/>
                      <a:pt x="175" y="30"/>
                      <a:pt x="181" y="26"/>
                    </a:cubicBezTo>
                    <a:cubicBezTo>
                      <a:pt x="185" y="23"/>
                      <a:pt x="190" y="22"/>
                      <a:pt x="195" y="22"/>
                    </a:cubicBezTo>
                    <a:cubicBezTo>
                      <a:pt x="197" y="22"/>
                      <a:pt x="200" y="22"/>
                      <a:pt x="202" y="23"/>
                    </a:cubicBezTo>
                    <a:cubicBezTo>
                      <a:pt x="217" y="26"/>
                      <a:pt x="226" y="41"/>
                      <a:pt x="222" y="56"/>
                    </a:cubicBezTo>
                    <a:cubicBezTo>
                      <a:pt x="219" y="71"/>
                      <a:pt x="204" y="80"/>
                      <a:pt x="189" y="77"/>
                    </a:cubicBezTo>
                    <a:close/>
                    <a:moveTo>
                      <a:pt x="303" y="211"/>
                    </a:moveTo>
                    <a:cubicBezTo>
                      <a:pt x="300" y="226"/>
                      <a:pt x="285" y="235"/>
                      <a:pt x="270" y="231"/>
                    </a:cubicBezTo>
                    <a:cubicBezTo>
                      <a:pt x="263" y="229"/>
                      <a:pt x="257" y="225"/>
                      <a:pt x="253" y="219"/>
                    </a:cubicBezTo>
                    <a:cubicBezTo>
                      <a:pt x="249" y="212"/>
                      <a:pt x="248" y="205"/>
                      <a:pt x="250" y="198"/>
                    </a:cubicBezTo>
                    <a:cubicBezTo>
                      <a:pt x="251" y="191"/>
                      <a:pt x="256" y="185"/>
                      <a:pt x="262" y="181"/>
                    </a:cubicBezTo>
                    <a:cubicBezTo>
                      <a:pt x="267" y="178"/>
                      <a:pt x="271" y="177"/>
                      <a:pt x="276" y="177"/>
                    </a:cubicBezTo>
                    <a:cubicBezTo>
                      <a:pt x="279" y="177"/>
                      <a:pt x="281" y="177"/>
                      <a:pt x="283" y="177"/>
                    </a:cubicBezTo>
                    <a:cubicBezTo>
                      <a:pt x="290" y="179"/>
                      <a:pt x="295" y="183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9" y="188"/>
                      <a:pt x="299" y="188"/>
                      <a:pt x="299" y="189"/>
                    </a:cubicBezTo>
                    <a:cubicBezTo>
                      <a:pt x="303" y="195"/>
                      <a:pt x="305" y="203"/>
                      <a:pt x="303" y="211"/>
                    </a:cubicBezTo>
                    <a:close/>
                    <a:moveTo>
                      <a:pt x="446" y="110"/>
                    </a:moveTo>
                    <a:cubicBezTo>
                      <a:pt x="442" y="125"/>
                      <a:pt x="427" y="134"/>
                      <a:pt x="413" y="130"/>
                    </a:cubicBezTo>
                    <a:cubicBezTo>
                      <a:pt x="406" y="129"/>
                      <a:pt x="401" y="125"/>
                      <a:pt x="397" y="120"/>
                    </a:cubicBezTo>
                    <a:cubicBezTo>
                      <a:pt x="397" y="119"/>
                      <a:pt x="397" y="119"/>
                      <a:pt x="397" y="119"/>
                    </a:cubicBezTo>
                    <a:cubicBezTo>
                      <a:pt x="397" y="119"/>
                      <a:pt x="397" y="119"/>
                      <a:pt x="396" y="119"/>
                    </a:cubicBezTo>
                    <a:cubicBezTo>
                      <a:pt x="392" y="113"/>
                      <a:pt x="390" y="105"/>
                      <a:pt x="392" y="97"/>
                    </a:cubicBezTo>
                    <a:cubicBezTo>
                      <a:pt x="395" y="84"/>
                      <a:pt x="407" y="76"/>
                      <a:pt x="419" y="76"/>
                    </a:cubicBezTo>
                    <a:cubicBezTo>
                      <a:pt x="421" y="76"/>
                      <a:pt x="423" y="76"/>
                      <a:pt x="426" y="77"/>
                    </a:cubicBezTo>
                    <a:cubicBezTo>
                      <a:pt x="440" y="80"/>
                      <a:pt x="450" y="95"/>
                      <a:pt x="446" y="110"/>
                    </a:cubicBezTo>
                    <a:close/>
                  </a:path>
                </a:pathLst>
              </a:custGeom>
              <a:solidFill>
                <a:srgbClr val="26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08D7F5DA-9F02-D54B-887B-8428433E30E7}"/>
                </a:ext>
              </a:extLst>
            </p:cNvPr>
            <p:cNvSpPr/>
            <p:nvPr/>
          </p:nvSpPr>
          <p:spPr bwMode="auto">
            <a:xfrm>
              <a:off x="796449" y="2289679"/>
              <a:ext cx="553124" cy="55312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xmlns="" id="{E700B470-5D57-BC4F-8D23-F574CA2DED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372" y="2352430"/>
              <a:ext cx="391278" cy="465125"/>
            </a:xfrm>
            <a:custGeom>
              <a:avLst/>
              <a:gdLst>
                <a:gd name="T0" fmla="*/ 100 w 448"/>
                <a:gd name="T1" fmla="*/ 162 h 533"/>
                <a:gd name="T2" fmla="*/ 182 w 448"/>
                <a:gd name="T3" fmla="*/ 12 h 533"/>
                <a:gd name="T4" fmla="*/ 288 w 448"/>
                <a:gd name="T5" fmla="*/ 28 h 533"/>
                <a:gd name="T6" fmla="*/ 351 w 448"/>
                <a:gd name="T7" fmla="*/ 162 h 533"/>
                <a:gd name="T8" fmla="*/ 344 w 448"/>
                <a:gd name="T9" fmla="*/ 320 h 533"/>
                <a:gd name="T10" fmla="*/ 265 w 448"/>
                <a:gd name="T11" fmla="*/ 286 h 533"/>
                <a:gd name="T12" fmla="*/ 297 w 448"/>
                <a:gd name="T13" fmla="*/ 209 h 533"/>
                <a:gd name="T14" fmla="*/ 280 w 448"/>
                <a:gd name="T15" fmla="*/ 77 h 533"/>
                <a:gd name="T16" fmla="*/ 154 w 448"/>
                <a:gd name="T17" fmla="*/ 108 h 533"/>
                <a:gd name="T18" fmla="*/ 184 w 448"/>
                <a:gd name="T19" fmla="*/ 256 h 533"/>
                <a:gd name="T20" fmla="*/ 159 w 448"/>
                <a:gd name="T21" fmla="*/ 293 h 533"/>
                <a:gd name="T22" fmla="*/ 103 w 448"/>
                <a:gd name="T23" fmla="*/ 281 h 533"/>
                <a:gd name="T24" fmla="*/ 448 w 448"/>
                <a:gd name="T25" fmla="*/ 425 h 533"/>
                <a:gd name="T26" fmla="*/ 344 w 448"/>
                <a:gd name="T27" fmla="*/ 330 h 533"/>
                <a:gd name="T28" fmla="*/ 305 w 448"/>
                <a:gd name="T29" fmla="*/ 381 h 533"/>
                <a:gd name="T30" fmla="*/ 231 w 448"/>
                <a:gd name="T31" fmla="*/ 497 h 533"/>
                <a:gd name="T32" fmla="*/ 157 w 448"/>
                <a:gd name="T33" fmla="*/ 381 h 533"/>
                <a:gd name="T34" fmla="*/ 118 w 448"/>
                <a:gd name="T35" fmla="*/ 320 h 533"/>
                <a:gd name="T36" fmla="*/ 0 w 448"/>
                <a:gd name="T37" fmla="*/ 424 h 533"/>
                <a:gd name="T38" fmla="*/ 227 w 448"/>
                <a:gd name="T39" fmla="*/ 365 h 533"/>
                <a:gd name="T40" fmla="*/ 227 w 448"/>
                <a:gd name="T41" fmla="*/ 397 h 533"/>
                <a:gd name="T42" fmla="*/ 227 w 448"/>
                <a:gd name="T43" fmla="*/ 365 h 533"/>
                <a:gd name="T44" fmla="*/ 245 w 448"/>
                <a:gd name="T45" fmla="*/ 371 h 533"/>
                <a:gd name="T46" fmla="*/ 262 w 448"/>
                <a:gd name="T47" fmla="*/ 371 h 533"/>
                <a:gd name="T48" fmla="*/ 270 w 448"/>
                <a:gd name="T49" fmla="*/ 352 h 533"/>
                <a:gd name="T50" fmla="*/ 270 w 448"/>
                <a:gd name="T51" fmla="*/ 369 h 533"/>
                <a:gd name="T52" fmla="*/ 270 w 448"/>
                <a:gd name="T53" fmla="*/ 352 h 533"/>
                <a:gd name="T54" fmla="*/ 277 w 448"/>
                <a:gd name="T55" fmla="*/ 347 h 533"/>
                <a:gd name="T56" fmla="*/ 294 w 448"/>
                <a:gd name="T57" fmla="*/ 347 h 533"/>
                <a:gd name="T58" fmla="*/ 302 w 448"/>
                <a:gd name="T59" fmla="*/ 324 h 533"/>
                <a:gd name="T60" fmla="*/ 302 w 448"/>
                <a:gd name="T61" fmla="*/ 341 h 533"/>
                <a:gd name="T62" fmla="*/ 302 w 448"/>
                <a:gd name="T63" fmla="*/ 324 h 533"/>
                <a:gd name="T64" fmla="*/ 192 w 448"/>
                <a:gd name="T65" fmla="*/ 371 h 533"/>
                <a:gd name="T66" fmla="*/ 209 w 448"/>
                <a:gd name="T67" fmla="*/ 371 h 533"/>
                <a:gd name="T68" fmla="*/ 184 w 448"/>
                <a:gd name="T69" fmla="*/ 352 h 533"/>
                <a:gd name="T70" fmla="*/ 184 w 448"/>
                <a:gd name="T71" fmla="*/ 369 h 533"/>
                <a:gd name="T72" fmla="*/ 184 w 448"/>
                <a:gd name="T73" fmla="*/ 352 h 533"/>
                <a:gd name="T74" fmla="*/ 160 w 448"/>
                <a:gd name="T75" fmla="*/ 347 h 533"/>
                <a:gd name="T76" fmla="*/ 177 w 448"/>
                <a:gd name="T77" fmla="*/ 347 h 533"/>
                <a:gd name="T78" fmla="*/ 153 w 448"/>
                <a:gd name="T79" fmla="*/ 324 h 533"/>
                <a:gd name="T80" fmla="*/ 153 w 448"/>
                <a:gd name="T81" fmla="*/ 341 h 533"/>
                <a:gd name="T82" fmla="*/ 153 w 448"/>
                <a:gd name="T83" fmla="*/ 32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8" h="533">
                  <a:moveTo>
                    <a:pt x="103" y="281"/>
                  </a:moveTo>
                  <a:cubicBezTo>
                    <a:pt x="98" y="241"/>
                    <a:pt x="100" y="204"/>
                    <a:pt x="100" y="162"/>
                  </a:cubicBezTo>
                  <a:cubicBezTo>
                    <a:pt x="100" y="120"/>
                    <a:pt x="105" y="98"/>
                    <a:pt x="113" y="81"/>
                  </a:cubicBezTo>
                  <a:cubicBezTo>
                    <a:pt x="127" y="49"/>
                    <a:pt x="154" y="19"/>
                    <a:pt x="182" y="12"/>
                  </a:cubicBezTo>
                  <a:cubicBezTo>
                    <a:pt x="199" y="7"/>
                    <a:pt x="206" y="7"/>
                    <a:pt x="211" y="7"/>
                  </a:cubicBezTo>
                  <a:cubicBezTo>
                    <a:pt x="211" y="7"/>
                    <a:pt x="275" y="0"/>
                    <a:pt x="288" y="28"/>
                  </a:cubicBezTo>
                  <a:cubicBezTo>
                    <a:pt x="311" y="24"/>
                    <a:pt x="324" y="49"/>
                    <a:pt x="339" y="81"/>
                  </a:cubicBezTo>
                  <a:cubicBezTo>
                    <a:pt x="346" y="98"/>
                    <a:pt x="351" y="120"/>
                    <a:pt x="351" y="162"/>
                  </a:cubicBezTo>
                  <a:cubicBezTo>
                    <a:pt x="351" y="204"/>
                    <a:pt x="354" y="241"/>
                    <a:pt x="349" y="281"/>
                  </a:cubicBezTo>
                  <a:cubicBezTo>
                    <a:pt x="349" y="295"/>
                    <a:pt x="344" y="320"/>
                    <a:pt x="344" y="320"/>
                  </a:cubicBezTo>
                  <a:cubicBezTo>
                    <a:pt x="344" y="320"/>
                    <a:pt x="302" y="295"/>
                    <a:pt x="292" y="293"/>
                  </a:cubicBezTo>
                  <a:cubicBezTo>
                    <a:pt x="277" y="286"/>
                    <a:pt x="265" y="286"/>
                    <a:pt x="265" y="286"/>
                  </a:cubicBezTo>
                  <a:cubicBezTo>
                    <a:pt x="265" y="286"/>
                    <a:pt x="268" y="258"/>
                    <a:pt x="268" y="256"/>
                  </a:cubicBezTo>
                  <a:cubicBezTo>
                    <a:pt x="275" y="244"/>
                    <a:pt x="292" y="231"/>
                    <a:pt x="297" y="209"/>
                  </a:cubicBezTo>
                  <a:cubicBezTo>
                    <a:pt x="305" y="172"/>
                    <a:pt x="302" y="123"/>
                    <a:pt x="297" y="108"/>
                  </a:cubicBezTo>
                  <a:cubicBezTo>
                    <a:pt x="295" y="103"/>
                    <a:pt x="294" y="86"/>
                    <a:pt x="280" y="77"/>
                  </a:cubicBezTo>
                  <a:cubicBezTo>
                    <a:pt x="258" y="65"/>
                    <a:pt x="246" y="89"/>
                    <a:pt x="226" y="96"/>
                  </a:cubicBezTo>
                  <a:cubicBezTo>
                    <a:pt x="206" y="102"/>
                    <a:pt x="166" y="117"/>
                    <a:pt x="154" y="108"/>
                  </a:cubicBezTo>
                  <a:cubicBezTo>
                    <a:pt x="152" y="123"/>
                    <a:pt x="147" y="172"/>
                    <a:pt x="154" y="209"/>
                  </a:cubicBezTo>
                  <a:cubicBezTo>
                    <a:pt x="159" y="231"/>
                    <a:pt x="179" y="244"/>
                    <a:pt x="184" y="256"/>
                  </a:cubicBezTo>
                  <a:cubicBezTo>
                    <a:pt x="186" y="258"/>
                    <a:pt x="186" y="286"/>
                    <a:pt x="186" y="286"/>
                  </a:cubicBezTo>
                  <a:cubicBezTo>
                    <a:pt x="186" y="286"/>
                    <a:pt x="174" y="286"/>
                    <a:pt x="159" y="293"/>
                  </a:cubicBezTo>
                  <a:cubicBezTo>
                    <a:pt x="150" y="295"/>
                    <a:pt x="108" y="320"/>
                    <a:pt x="108" y="320"/>
                  </a:cubicBezTo>
                  <a:cubicBezTo>
                    <a:pt x="108" y="320"/>
                    <a:pt x="105" y="295"/>
                    <a:pt x="103" y="281"/>
                  </a:cubicBezTo>
                  <a:close/>
                  <a:moveTo>
                    <a:pt x="225" y="533"/>
                  </a:moveTo>
                  <a:cubicBezTo>
                    <a:pt x="315" y="533"/>
                    <a:pt x="396" y="491"/>
                    <a:pt x="448" y="425"/>
                  </a:cubicBezTo>
                  <a:cubicBezTo>
                    <a:pt x="447" y="407"/>
                    <a:pt x="444" y="392"/>
                    <a:pt x="440" y="386"/>
                  </a:cubicBezTo>
                  <a:cubicBezTo>
                    <a:pt x="428" y="364"/>
                    <a:pt x="389" y="352"/>
                    <a:pt x="344" y="330"/>
                  </a:cubicBezTo>
                  <a:cubicBezTo>
                    <a:pt x="347" y="340"/>
                    <a:pt x="359" y="411"/>
                    <a:pt x="359" y="411"/>
                  </a:cubicBezTo>
                  <a:cubicBezTo>
                    <a:pt x="305" y="381"/>
                    <a:pt x="305" y="381"/>
                    <a:pt x="305" y="381"/>
                  </a:cubicBezTo>
                  <a:cubicBezTo>
                    <a:pt x="305" y="381"/>
                    <a:pt x="280" y="430"/>
                    <a:pt x="270" y="453"/>
                  </a:cubicBezTo>
                  <a:cubicBezTo>
                    <a:pt x="261" y="475"/>
                    <a:pt x="231" y="497"/>
                    <a:pt x="231" y="497"/>
                  </a:cubicBezTo>
                  <a:cubicBezTo>
                    <a:pt x="229" y="497"/>
                    <a:pt x="201" y="475"/>
                    <a:pt x="192" y="453"/>
                  </a:cubicBezTo>
                  <a:cubicBezTo>
                    <a:pt x="182" y="430"/>
                    <a:pt x="157" y="381"/>
                    <a:pt x="157" y="381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103" y="411"/>
                    <a:pt x="115" y="335"/>
                    <a:pt x="118" y="320"/>
                  </a:cubicBezTo>
                  <a:cubicBezTo>
                    <a:pt x="69" y="347"/>
                    <a:pt x="22" y="362"/>
                    <a:pt x="10" y="386"/>
                  </a:cubicBezTo>
                  <a:cubicBezTo>
                    <a:pt x="5" y="392"/>
                    <a:pt x="2" y="407"/>
                    <a:pt x="0" y="424"/>
                  </a:cubicBezTo>
                  <a:cubicBezTo>
                    <a:pt x="53" y="491"/>
                    <a:pt x="134" y="533"/>
                    <a:pt x="225" y="533"/>
                  </a:cubicBezTo>
                  <a:close/>
                  <a:moveTo>
                    <a:pt x="227" y="365"/>
                  </a:moveTo>
                  <a:cubicBezTo>
                    <a:pt x="218" y="365"/>
                    <a:pt x="211" y="372"/>
                    <a:pt x="211" y="381"/>
                  </a:cubicBezTo>
                  <a:cubicBezTo>
                    <a:pt x="211" y="390"/>
                    <a:pt x="218" y="397"/>
                    <a:pt x="227" y="397"/>
                  </a:cubicBezTo>
                  <a:cubicBezTo>
                    <a:pt x="236" y="397"/>
                    <a:pt x="243" y="390"/>
                    <a:pt x="243" y="381"/>
                  </a:cubicBezTo>
                  <a:cubicBezTo>
                    <a:pt x="243" y="372"/>
                    <a:pt x="236" y="365"/>
                    <a:pt x="227" y="365"/>
                  </a:cubicBezTo>
                  <a:close/>
                  <a:moveTo>
                    <a:pt x="253" y="362"/>
                  </a:moveTo>
                  <a:cubicBezTo>
                    <a:pt x="249" y="362"/>
                    <a:pt x="245" y="366"/>
                    <a:pt x="245" y="371"/>
                  </a:cubicBezTo>
                  <a:cubicBezTo>
                    <a:pt x="245" y="376"/>
                    <a:pt x="249" y="380"/>
                    <a:pt x="253" y="380"/>
                  </a:cubicBezTo>
                  <a:cubicBezTo>
                    <a:pt x="258" y="380"/>
                    <a:pt x="262" y="376"/>
                    <a:pt x="262" y="371"/>
                  </a:cubicBezTo>
                  <a:cubicBezTo>
                    <a:pt x="262" y="366"/>
                    <a:pt x="258" y="362"/>
                    <a:pt x="253" y="362"/>
                  </a:cubicBezTo>
                  <a:close/>
                  <a:moveTo>
                    <a:pt x="270" y="352"/>
                  </a:moveTo>
                  <a:cubicBezTo>
                    <a:pt x="265" y="352"/>
                    <a:pt x="261" y="356"/>
                    <a:pt x="261" y="360"/>
                  </a:cubicBezTo>
                  <a:cubicBezTo>
                    <a:pt x="261" y="365"/>
                    <a:pt x="265" y="369"/>
                    <a:pt x="270" y="369"/>
                  </a:cubicBezTo>
                  <a:cubicBezTo>
                    <a:pt x="274" y="369"/>
                    <a:pt x="278" y="365"/>
                    <a:pt x="278" y="360"/>
                  </a:cubicBezTo>
                  <a:cubicBezTo>
                    <a:pt x="278" y="356"/>
                    <a:pt x="274" y="352"/>
                    <a:pt x="270" y="352"/>
                  </a:cubicBezTo>
                  <a:close/>
                  <a:moveTo>
                    <a:pt x="286" y="338"/>
                  </a:moveTo>
                  <a:cubicBezTo>
                    <a:pt x="281" y="338"/>
                    <a:pt x="277" y="342"/>
                    <a:pt x="277" y="347"/>
                  </a:cubicBezTo>
                  <a:cubicBezTo>
                    <a:pt x="277" y="352"/>
                    <a:pt x="281" y="356"/>
                    <a:pt x="286" y="356"/>
                  </a:cubicBezTo>
                  <a:cubicBezTo>
                    <a:pt x="290" y="356"/>
                    <a:pt x="294" y="352"/>
                    <a:pt x="294" y="347"/>
                  </a:cubicBezTo>
                  <a:cubicBezTo>
                    <a:pt x="294" y="342"/>
                    <a:pt x="290" y="338"/>
                    <a:pt x="286" y="338"/>
                  </a:cubicBezTo>
                  <a:close/>
                  <a:moveTo>
                    <a:pt x="302" y="324"/>
                  </a:moveTo>
                  <a:cubicBezTo>
                    <a:pt x="297" y="324"/>
                    <a:pt x="293" y="328"/>
                    <a:pt x="293" y="333"/>
                  </a:cubicBezTo>
                  <a:cubicBezTo>
                    <a:pt x="293" y="337"/>
                    <a:pt x="297" y="341"/>
                    <a:pt x="302" y="341"/>
                  </a:cubicBezTo>
                  <a:cubicBezTo>
                    <a:pt x="307" y="341"/>
                    <a:pt x="311" y="337"/>
                    <a:pt x="311" y="333"/>
                  </a:cubicBezTo>
                  <a:cubicBezTo>
                    <a:pt x="311" y="328"/>
                    <a:pt x="307" y="324"/>
                    <a:pt x="302" y="324"/>
                  </a:cubicBezTo>
                  <a:close/>
                  <a:moveTo>
                    <a:pt x="201" y="362"/>
                  </a:moveTo>
                  <a:cubicBezTo>
                    <a:pt x="196" y="362"/>
                    <a:pt x="192" y="366"/>
                    <a:pt x="192" y="371"/>
                  </a:cubicBezTo>
                  <a:cubicBezTo>
                    <a:pt x="192" y="376"/>
                    <a:pt x="196" y="380"/>
                    <a:pt x="201" y="380"/>
                  </a:cubicBezTo>
                  <a:cubicBezTo>
                    <a:pt x="205" y="380"/>
                    <a:pt x="209" y="376"/>
                    <a:pt x="209" y="371"/>
                  </a:cubicBezTo>
                  <a:cubicBezTo>
                    <a:pt x="209" y="366"/>
                    <a:pt x="205" y="362"/>
                    <a:pt x="201" y="362"/>
                  </a:cubicBezTo>
                  <a:close/>
                  <a:moveTo>
                    <a:pt x="184" y="352"/>
                  </a:moveTo>
                  <a:cubicBezTo>
                    <a:pt x="180" y="352"/>
                    <a:pt x="176" y="356"/>
                    <a:pt x="176" y="360"/>
                  </a:cubicBezTo>
                  <a:cubicBezTo>
                    <a:pt x="176" y="365"/>
                    <a:pt x="180" y="369"/>
                    <a:pt x="184" y="369"/>
                  </a:cubicBezTo>
                  <a:cubicBezTo>
                    <a:pt x="189" y="369"/>
                    <a:pt x="193" y="365"/>
                    <a:pt x="193" y="360"/>
                  </a:cubicBezTo>
                  <a:cubicBezTo>
                    <a:pt x="193" y="356"/>
                    <a:pt x="189" y="352"/>
                    <a:pt x="184" y="352"/>
                  </a:cubicBezTo>
                  <a:close/>
                  <a:moveTo>
                    <a:pt x="168" y="338"/>
                  </a:moveTo>
                  <a:cubicBezTo>
                    <a:pt x="164" y="338"/>
                    <a:pt x="160" y="342"/>
                    <a:pt x="160" y="347"/>
                  </a:cubicBezTo>
                  <a:cubicBezTo>
                    <a:pt x="160" y="352"/>
                    <a:pt x="164" y="356"/>
                    <a:pt x="168" y="356"/>
                  </a:cubicBezTo>
                  <a:cubicBezTo>
                    <a:pt x="173" y="356"/>
                    <a:pt x="177" y="352"/>
                    <a:pt x="177" y="347"/>
                  </a:cubicBezTo>
                  <a:cubicBezTo>
                    <a:pt x="177" y="342"/>
                    <a:pt x="173" y="338"/>
                    <a:pt x="168" y="338"/>
                  </a:cubicBezTo>
                  <a:close/>
                  <a:moveTo>
                    <a:pt x="153" y="324"/>
                  </a:moveTo>
                  <a:cubicBezTo>
                    <a:pt x="148" y="324"/>
                    <a:pt x="144" y="328"/>
                    <a:pt x="144" y="333"/>
                  </a:cubicBezTo>
                  <a:cubicBezTo>
                    <a:pt x="144" y="337"/>
                    <a:pt x="148" y="341"/>
                    <a:pt x="153" y="341"/>
                  </a:cubicBezTo>
                  <a:cubicBezTo>
                    <a:pt x="157" y="341"/>
                    <a:pt x="161" y="337"/>
                    <a:pt x="161" y="333"/>
                  </a:cubicBezTo>
                  <a:cubicBezTo>
                    <a:pt x="161" y="328"/>
                    <a:pt x="157" y="324"/>
                    <a:pt x="153" y="3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190BA151-DBCD-3945-A42C-918671D76EEE}"/>
                </a:ext>
              </a:extLst>
            </p:cNvPr>
            <p:cNvCxnSpPr>
              <a:cxnSpLocks/>
            </p:cNvCxnSpPr>
            <p:nvPr/>
          </p:nvCxnSpPr>
          <p:spPr>
            <a:xfrm>
              <a:off x="5202467" y="2819682"/>
              <a:ext cx="886" cy="1837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352E540-12AF-7B48-849C-4E09018D7B74}"/>
                </a:ext>
              </a:extLst>
            </p:cNvPr>
            <p:cNvCxnSpPr>
              <a:cxnSpLocks/>
            </p:cNvCxnSpPr>
            <p:nvPr/>
          </p:nvCxnSpPr>
          <p:spPr>
            <a:xfrm>
              <a:off x="8155191" y="2809963"/>
              <a:ext cx="886" cy="1837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itle 3">
              <a:extLst>
                <a:ext uri="{FF2B5EF4-FFF2-40B4-BE49-F238E27FC236}">
                  <a16:creationId xmlns:a16="http://schemas.microsoft.com/office/drawing/2014/main" xmlns="" id="{4147103F-3326-7E4F-99CA-EB1E2AE334C6}"/>
                </a:ext>
              </a:extLst>
            </p:cNvPr>
            <p:cNvSpPr txBox="1">
              <a:spLocks/>
            </p:cNvSpPr>
            <p:nvPr/>
          </p:nvSpPr>
          <p:spPr>
            <a:xfrm>
              <a:off x="5282966" y="4794314"/>
              <a:ext cx="2842976" cy="816141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t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3733" b="1" i="0" kern="1200">
                  <a:solidFill>
                    <a:schemeClr val="tx1">
                      <a:lumMod val="95000"/>
                    </a:schemeClr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1300" b="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NATURAL</a:t>
              </a: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/>
              </a:r>
              <a:b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Connect integrates with Amazon Lex to give the apply speech recognition and natural language understanding technology that powers Alexa to customer interactions </a:t>
              </a:r>
            </a:p>
            <a:p>
              <a:pPr algn="ctr"/>
              <a:endParaRPr lang="en-US" sz="1200" b="0" dirty="0">
                <a:solidFill>
                  <a:schemeClr val="bg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1" name="Title 3">
              <a:extLst>
                <a:ext uri="{FF2B5EF4-FFF2-40B4-BE49-F238E27FC236}">
                  <a16:creationId xmlns:a16="http://schemas.microsoft.com/office/drawing/2014/main" xmlns="" id="{D709487D-3C9F-2D4D-8C01-BC717E749D22}"/>
                </a:ext>
              </a:extLst>
            </p:cNvPr>
            <p:cNvSpPr txBox="1">
              <a:spLocks/>
            </p:cNvSpPr>
            <p:nvPr/>
          </p:nvSpPr>
          <p:spPr>
            <a:xfrm>
              <a:off x="262369" y="4798944"/>
              <a:ext cx="2242740" cy="945869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t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3733" b="1" i="0" kern="1200">
                  <a:solidFill>
                    <a:schemeClr val="tx1">
                      <a:lumMod val="95000"/>
                    </a:schemeClr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1300" b="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DYNAMIC</a:t>
              </a: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/>
              </a:r>
              <a:b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Amazon Connect answers customer questions before they are asked</a:t>
              </a:r>
            </a:p>
            <a:p>
              <a:pPr algn="ctr"/>
              <a:endParaRPr lang="en-US" sz="1500" b="0" dirty="0">
                <a:solidFill>
                  <a:schemeClr val="bg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2" name="Title 3">
              <a:extLst>
                <a:ext uri="{FF2B5EF4-FFF2-40B4-BE49-F238E27FC236}">
                  <a16:creationId xmlns:a16="http://schemas.microsoft.com/office/drawing/2014/main" xmlns="" id="{8D05BBD6-70BD-4E4D-9CA9-8289EBC2DAE2}"/>
                </a:ext>
              </a:extLst>
            </p:cNvPr>
            <p:cNvSpPr txBox="1">
              <a:spLocks/>
            </p:cNvSpPr>
            <p:nvPr/>
          </p:nvSpPr>
          <p:spPr>
            <a:xfrm>
              <a:off x="2787491" y="4840766"/>
              <a:ext cx="2081130" cy="822538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t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3733" b="1" i="0" kern="1200">
                  <a:solidFill>
                    <a:schemeClr val="tx1">
                      <a:lumMod val="95000"/>
                    </a:schemeClr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1300" b="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PERSONAL</a:t>
              </a: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/>
              </a:r>
              <a:b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Contact flows adapt on a per customer basis</a:t>
              </a:r>
            </a:p>
            <a:p>
              <a:pPr algn="ctr"/>
              <a:endParaRPr lang="en-US" sz="1200" b="0" dirty="0">
                <a:solidFill>
                  <a:schemeClr val="bg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44D0190-472B-9543-8B04-B26DBF800D44}"/>
                </a:ext>
              </a:extLst>
            </p:cNvPr>
            <p:cNvSpPr/>
            <p:nvPr/>
          </p:nvSpPr>
          <p:spPr bwMode="auto">
            <a:xfrm>
              <a:off x="4919877" y="2253750"/>
              <a:ext cx="553124" cy="55312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3ECA6CCB-CFA1-4345-830C-FCE09BBE39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0800" y="2316501"/>
              <a:ext cx="391278" cy="465125"/>
            </a:xfrm>
            <a:custGeom>
              <a:avLst/>
              <a:gdLst>
                <a:gd name="T0" fmla="*/ 100 w 448"/>
                <a:gd name="T1" fmla="*/ 162 h 533"/>
                <a:gd name="T2" fmla="*/ 182 w 448"/>
                <a:gd name="T3" fmla="*/ 12 h 533"/>
                <a:gd name="T4" fmla="*/ 288 w 448"/>
                <a:gd name="T5" fmla="*/ 28 h 533"/>
                <a:gd name="T6" fmla="*/ 351 w 448"/>
                <a:gd name="T7" fmla="*/ 162 h 533"/>
                <a:gd name="T8" fmla="*/ 344 w 448"/>
                <a:gd name="T9" fmla="*/ 320 h 533"/>
                <a:gd name="T10" fmla="*/ 265 w 448"/>
                <a:gd name="T11" fmla="*/ 286 h 533"/>
                <a:gd name="T12" fmla="*/ 297 w 448"/>
                <a:gd name="T13" fmla="*/ 209 h 533"/>
                <a:gd name="T14" fmla="*/ 280 w 448"/>
                <a:gd name="T15" fmla="*/ 77 h 533"/>
                <a:gd name="T16" fmla="*/ 154 w 448"/>
                <a:gd name="T17" fmla="*/ 108 h 533"/>
                <a:gd name="T18" fmla="*/ 184 w 448"/>
                <a:gd name="T19" fmla="*/ 256 h 533"/>
                <a:gd name="T20" fmla="*/ 159 w 448"/>
                <a:gd name="T21" fmla="*/ 293 h 533"/>
                <a:gd name="T22" fmla="*/ 103 w 448"/>
                <a:gd name="T23" fmla="*/ 281 h 533"/>
                <a:gd name="T24" fmla="*/ 448 w 448"/>
                <a:gd name="T25" fmla="*/ 425 h 533"/>
                <a:gd name="T26" fmla="*/ 344 w 448"/>
                <a:gd name="T27" fmla="*/ 330 h 533"/>
                <a:gd name="T28" fmla="*/ 305 w 448"/>
                <a:gd name="T29" fmla="*/ 381 h 533"/>
                <a:gd name="T30" fmla="*/ 231 w 448"/>
                <a:gd name="T31" fmla="*/ 497 h 533"/>
                <a:gd name="T32" fmla="*/ 157 w 448"/>
                <a:gd name="T33" fmla="*/ 381 h 533"/>
                <a:gd name="T34" fmla="*/ 118 w 448"/>
                <a:gd name="T35" fmla="*/ 320 h 533"/>
                <a:gd name="T36" fmla="*/ 0 w 448"/>
                <a:gd name="T37" fmla="*/ 424 h 533"/>
                <a:gd name="T38" fmla="*/ 227 w 448"/>
                <a:gd name="T39" fmla="*/ 365 h 533"/>
                <a:gd name="T40" fmla="*/ 227 w 448"/>
                <a:gd name="T41" fmla="*/ 397 h 533"/>
                <a:gd name="T42" fmla="*/ 227 w 448"/>
                <a:gd name="T43" fmla="*/ 365 h 533"/>
                <a:gd name="T44" fmla="*/ 245 w 448"/>
                <a:gd name="T45" fmla="*/ 371 h 533"/>
                <a:gd name="T46" fmla="*/ 262 w 448"/>
                <a:gd name="T47" fmla="*/ 371 h 533"/>
                <a:gd name="T48" fmla="*/ 270 w 448"/>
                <a:gd name="T49" fmla="*/ 352 h 533"/>
                <a:gd name="T50" fmla="*/ 270 w 448"/>
                <a:gd name="T51" fmla="*/ 369 h 533"/>
                <a:gd name="T52" fmla="*/ 270 w 448"/>
                <a:gd name="T53" fmla="*/ 352 h 533"/>
                <a:gd name="T54" fmla="*/ 277 w 448"/>
                <a:gd name="T55" fmla="*/ 347 h 533"/>
                <a:gd name="T56" fmla="*/ 294 w 448"/>
                <a:gd name="T57" fmla="*/ 347 h 533"/>
                <a:gd name="T58" fmla="*/ 302 w 448"/>
                <a:gd name="T59" fmla="*/ 324 h 533"/>
                <a:gd name="T60" fmla="*/ 302 w 448"/>
                <a:gd name="T61" fmla="*/ 341 h 533"/>
                <a:gd name="T62" fmla="*/ 302 w 448"/>
                <a:gd name="T63" fmla="*/ 324 h 533"/>
                <a:gd name="T64" fmla="*/ 192 w 448"/>
                <a:gd name="T65" fmla="*/ 371 h 533"/>
                <a:gd name="T66" fmla="*/ 209 w 448"/>
                <a:gd name="T67" fmla="*/ 371 h 533"/>
                <a:gd name="T68" fmla="*/ 184 w 448"/>
                <a:gd name="T69" fmla="*/ 352 h 533"/>
                <a:gd name="T70" fmla="*/ 184 w 448"/>
                <a:gd name="T71" fmla="*/ 369 h 533"/>
                <a:gd name="T72" fmla="*/ 184 w 448"/>
                <a:gd name="T73" fmla="*/ 352 h 533"/>
                <a:gd name="T74" fmla="*/ 160 w 448"/>
                <a:gd name="T75" fmla="*/ 347 h 533"/>
                <a:gd name="T76" fmla="*/ 177 w 448"/>
                <a:gd name="T77" fmla="*/ 347 h 533"/>
                <a:gd name="T78" fmla="*/ 153 w 448"/>
                <a:gd name="T79" fmla="*/ 324 h 533"/>
                <a:gd name="T80" fmla="*/ 153 w 448"/>
                <a:gd name="T81" fmla="*/ 341 h 533"/>
                <a:gd name="T82" fmla="*/ 153 w 448"/>
                <a:gd name="T83" fmla="*/ 32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8" h="533">
                  <a:moveTo>
                    <a:pt x="103" y="281"/>
                  </a:moveTo>
                  <a:cubicBezTo>
                    <a:pt x="98" y="241"/>
                    <a:pt x="100" y="204"/>
                    <a:pt x="100" y="162"/>
                  </a:cubicBezTo>
                  <a:cubicBezTo>
                    <a:pt x="100" y="120"/>
                    <a:pt x="105" y="98"/>
                    <a:pt x="113" y="81"/>
                  </a:cubicBezTo>
                  <a:cubicBezTo>
                    <a:pt x="127" y="49"/>
                    <a:pt x="154" y="19"/>
                    <a:pt x="182" y="12"/>
                  </a:cubicBezTo>
                  <a:cubicBezTo>
                    <a:pt x="199" y="7"/>
                    <a:pt x="206" y="7"/>
                    <a:pt x="211" y="7"/>
                  </a:cubicBezTo>
                  <a:cubicBezTo>
                    <a:pt x="211" y="7"/>
                    <a:pt x="275" y="0"/>
                    <a:pt x="288" y="28"/>
                  </a:cubicBezTo>
                  <a:cubicBezTo>
                    <a:pt x="311" y="24"/>
                    <a:pt x="324" y="49"/>
                    <a:pt x="339" y="81"/>
                  </a:cubicBezTo>
                  <a:cubicBezTo>
                    <a:pt x="346" y="98"/>
                    <a:pt x="351" y="120"/>
                    <a:pt x="351" y="162"/>
                  </a:cubicBezTo>
                  <a:cubicBezTo>
                    <a:pt x="351" y="204"/>
                    <a:pt x="354" y="241"/>
                    <a:pt x="349" y="281"/>
                  </a:cubicBezTo>
                  <a:cubicBezTo>
                    <a:pt x="349" y="295"/>
                    <a:pt x="344" y="320"/>
                    <a:pt x="344" y="320"/>
                  </a:cubicBezTo>
                  <a:cubicBezTo>
                    <a:pt x="344" y="320"/>
                    <a:pt x="302" y="295"/>
                    <a:pt x="292" y="293"/>
                  </a:cubicBezTo>
                  <a:cubicBezTo>
                    <a:pt x="277" y="286"/>
                    <a:pt x="265" y="286"/>
                    <a:pt x="265" y="286"/>
                  </a:cubicBezTo>
                  <a:cubicBezTo>
                    <a:pt x="265" y="286"/>
                    <a:pt x="268" y="258"/>
                    <a:pt x="268" y="256"/>
                  </a:cubicBezTo>
                  <a:cubicBezTo>
                    <a:pt x="275" y="244"/>
                    <a:pt x="292" y="231"/>
                    <a:pt x="297" y="209"/>
                  </a:cubicBezTo>
                  <a:cubicBezTo>
                    <a:pt x="305" y="172"/>
                    <a:pt x="302" y="123"/>
                    <a:pt x="297" y="108"/>
                  </a:cubicBezTo>
                  <a:cubicBezTo>
                    <a:pt x="295" y="103"/>
                    <a:pt x="294" y="86"/>
                    <a:pt x="280" y="77"/>
                  </a:cubicBezTo>
                  <a:cubicBezTo>
                    <a:pt x="258" y="65"/>
                    <a:pt x="246" y="89"/>
                    <a:pt x="226" y="96"/>
                  </a:cubicBezTo>
                  <a:cubicBezTo>
                    <a:pt x="206" y="102"/>
                    <a:pt x="166" y="117"/>
                    <a:pt x="154" y="108"/>
                  </a:cubicBezTo>
                  <a:cubicBezTo>
                    <a:pt x="152" y="123"/>
                    <a:pt x="147" y="172"/>
                    <a:pt x="154" y="209"/>
                  </a:cubicBezTo>
                  <a:cubicBezTo>
                    <a:pt x="159" y="231"/>
                    <a:pt x="179" y="244"/>
                    <a:pt x="184" y="256"/>
                  </a:cubicBezTo>
                  <a:cubicBezTo>
                    <a:pt x="186" y="258"/>
                    <a:pt x="186" y="286"/>
                    <a:pt x="186" y="286"/>
                  </a:cubicBezTo>
                  <a:cubicBezTo>
                    <a:pt x="186" y="286"/>
                    <a:pt x="174" y="286"/>
                    <a:pt x="159" y="293"/>
                  </a:cubicBezTo>
                  <a:cubicBezTo>
                    <a:pt x="150" y="295"/>
                    <a:pt x="108" y="320"/>
                    <a:pt x="108" y="320"/>
                  </a:cubicBezTo>
                  <a:cubicBezTo>
                    <a:pt x="108" y="320"/>
                    <a:pt x="105" y="295"/>
                    <a:pt x="103" y="281"/>
                  </a:cubicBezTo>
                  <a:close/>
                  <a:moveTo>
                    <a:pt x="225" y="533"/>
                  </a:moveTo>
                  <a:cubicBezTo>
                    <a:pt x="315" y="533"/>
                    <a:pt x="396" y="491"/>
                    <a:pt x="448" y="425"/>
                  </a:cubicBezTo>
                  <a:cubicBezTo>
                    <a:pt x="447" y="407"/>
                    <a:pt x="444" y="392"/>
                    <a:pt x="440" y="386"/>
                  </a:cubicBezTo>
                  <a:cubicBezTo>
                    <a:pt x="428" y="364"/>
                    <a:pt x="389" y="352"/>
                    <a:pt x="344" y="330"/>
                  </a:cubicBezTo>
                  <a:cubicBezTo>
                    <a:pt x="347" y="340"/>
                    <a:pt x="359" y="411"/>
                    <a:pt x="359" y="411"/>
                  </a:cubicBezTo>
                  <a:cubicBezTo>
                    <a:pt x="305" y="381"/>
                    <a:pt x="305" y="381"/>
                    <a:pt x="305" y="381"/>
                  </a:cubicBezTo>
                  <a:cubicBezTo>
                    <a:pt x="305" y="381"/>
                    <a:pt x="280" y="430"/>
                    <a:pt x="270" y="453"/>
                  </a:cubicBezTo>
                  <a:cubicBezTo>
                    <a:pt x="261" y="475"/>
                    <a:pt x="231" y="497"/>
                    <a:pt x="231" y="497"/>
                  </a:cubicBezTo>
                  <a:cubicBezTo>
                    <a:pt x="229" y="497"/>
                    <a:pt x="201" y="475"/>
                    <a:pt x="192" y="453"/>
                  </a:cubicBezTo>
                  <a:cubicBezTo>
                    <a:pt x="182" y="430"/>
                    <a:pt x="157" y="381"/>
                    <a:pt x="157" y="381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103" y="411"/>
                    <a:pt x="115" y="335"/>
                    <a:pt x="118" y="320"/>
                  </a:cubicBezTo>
                  <a:cubicBezTo>
                    <a:pt x="69" y="347"/>
                    <a:pt x="22" y="362"/>
                    <a:pt x="10" y="386"/>
                  </a:cubicBezTo>
                  <a:cubicBezTo>
                    <a:pt x="5" y="392"/>
                    <a:pt x="2" y="407"/>
                    <a:pt x="0" y="424"/>
                  </a:cubicBezTo>
                  <a:cubicBezTo>
                    <a:pt x="53" y="491"/>
                    <a:pt x="134" y="533"/>
                    <a:pt x="225" y="533"/>
                  </a:cubicBezTo>
                  <a:close/>
                  <a:moveTo>
                    <a:pt x="227" y="365"/>
                  </a:moveTo>
                  <a:cubicBezTo>
                    <a:pt x="218" y="365"/>
                    <a:pt x="211" y="372"/>
                    <a:pt x="211" y="381"/>
                  </a:cubicBezTo>
                  <a:cubicBezTo>
                    <a:pt x="211" y="390"/>
                    <a:pt x="218" y="397"/>
                    <a:pt x="227" y="397"/>
                  </a:cubicBezTo>
                  <a:cubicBezTo>
                    <a:pt x="236" y="397"/>
                    <a:pt x="243" y="390"/>
                    <a:pt x="243" y="381"/>
                  </a:cubicBezTo>
                  <a:cubicBezTo>
                    <a:pt x="243" y="372"/>
                    <a:pt x="236" y="365"/>
                    <a:pt x="227" y="365"/>
                  </a:cubicBezTo>
                  <a:close/>
                  <a:moveTo>
                    <a:pt x="253" y="362"/>
                  </a:moveTo>
                  <a:cubicBezTo>
                    <a:pt x="249" y="362"/>
                    <a:pt x="245" y="366"/>
                    <a:pt x="245" y="371"/>
                  </a:cubicBezTo>
                  <a:cubicBezTo>
                    <a:pt x="245" y="376"/>
                    <a:pt x="249" y="380"/>
                    <a:pt x="253" y="380"/>
                  </a:cubicBezTo>
                  <a:cubicBezTo>
                    <a:pt x="258" y="380"/>
                    <a:pt x="262" y="376"/>
                    <a:pt x="262" y="371"/>
                  </a:cubicBezTo>
                  <a:cubicBezTo>
                    <a:pt x="262" y="366"/>
                    <a:pt x="258" y="362"/>
                    <a:pt x="253" y="362"/>
                  </a:cubicBezTo>
                  <a:close/>
                  <a:moveTo>
                    <a:pt x="270" y="352"/>
                  </a:moveTo>
                  <a:cubicBezTo>
                    <a:pt x="265" y="352"/>
                    <a:pt x="261" y="356"/>
                    <a:pt x="261" y="360"/>
                  </a:cubicBezTo>
                  <a:cubicBezTo>
                    <a:pt x="261" y="365"/>
                    <a:pt x="265" y="369"/>
                    <a:pt x="270" y="369"/>
                  </a:cubicBezTo>
                  <a:cubicBezTo>
                    <a:pt x="274" y="369"/>
                    <a:pt x="278" y="365"/>
                    <a:pt x="278" y="360"/>
                  </a:cubicBezTo>
                  <a:cubicBezTo>
                    <a:pt x="278" y="356"/>
                    <a:pt x="274" y="352"/>
                    <a:pt x="270" y="352"/>
                  </a:cubicBezTo>
                  <a:close/>
                  <a:moveTo>
                    <a:pt x="286" y="338"/>
                  </a:moveTo>
                  <a:cubicBezTo>
                    <a:pt x="281" y="338"/>
                    <a:pt x="277" y="342"/>
                    <a:pt x="277" y="347"/>
                  </a:cubicBezTo>
                  <a:cubicBezTo>
                    <a:pt x="277" y="352"/>
                    <a:pt x="281" y="356"/>
                    <a:pt x="286" y="356"/>
                  </a:cubicBezTo>
                  <a:cubicBezTo>
                    <a:pt x="290" y="356"/>
                    <a:pt x="294" y="352"/>
                    <a:pt x="294" y="347"/>
                  </a:cubicBezTo>
                  <a:cubicBezTo>
                    <a:pt x="294" y="342"/>
                    <a:pt x="290" y="338"/>
                    <a:pt x="286" y="338"/>
                  </a:cubicBezTo>
                  <a:close/>
                  <a:moveTo>
                    <a:pt x="302" y="324"/>
                  </a:moveTo>
                  <a:cubicBezTo>
                    <a:pt x="297" y="324"/>
                    <a:pt x="293" y="328"/>
                    <a:pt x="293" y="333"/>
                  </a:cubicBezTo>
                  <a:cubicBezTo>
                    <a:pt x="293" y="337"/>
                    <a:pt x="297" y="341"/>
                    <a:pt x="302" y="341"/>
                  </a:cubicBezTo>
                  <a:cubicBezTo>
                    <a:pt x="307" y="341"/>
                    <a:pt x="311" y="337"/>
                    <a:pt x="311" y="333"/>
                  </a:cubicBezTo>
                  <a:cubicBezTo>
                    <a:pt x="311" y="328"/>
                    <a:pt x="307" y="324"/>
                    <a:pt x="302" y="324"/>
                  </a:cubicBezTo>
                  <a:close/>
                  <a:moveTo>
                    <a:pt x="201" y="362"/>
                  </a:moveTo>
                  <a:cubicBezTo>
                    <a:pt x="196" y="362"/>
                    <a:pt x="192" y="366"/>
                    <a:pt x="192" y="371"/>
                  </a:cubicBezTo>
                  <a:cubicBezTo>
                    <a:pt x="192" y="376"/>
                    <a:pt x="196" y="380"/>
                    <a:pt x="201" y="380"/>
                  </a:cubicBezTo>
                  <a:cubicBezTo>
                    <a:pt x="205" y="380"/>
                    <a:pt x="209" y="376"/>
                    <a:pt x="209" y="371"/>
                  </a:cubicBezTo>
                  <a:cubicBezTo>
                    <a:pt x="209" y="366"/>
                    <a:pt x="205" y="362"/>
                    <a:pt x="201" y="362"/>
                  </a:cubicBezTo>
                  <a:close/>
                  <a:moveTo>
                    <a:pt x="184" y="352"/>
                  </a:moveTo>
                  <a:cubicBezTo>
                    <a:pt x="180" y="352"/>
                    <a:pt x="176" y="356"/>
                    <a:pt x="176" y="360"/>
                  </a:cubicBezTo>
                  <a:cubicBezTo>
                    <a:pt x="176" y="365"/>
                    <a:pt x="180" y="369"/>
                    <a:pt x="184" y="369"/>
                  </a:cubicBezTo>
                  <a:cubicBezTo>
                    <a:pt x="189" y="369"/>
                    <a:pt x="193" y="365"/>
                    <a:pt x="193" y="360"/>
                  </a:cubicBezTo>
                  <a:cubicBezTo>
                    <a:pt x="193" y="356"/>
                    <a:pt x="189" y="352"/>
                    <a:pt x="184" y="352"/>
                  </a:cubicBezTo>
                  <a:close/>
                  <a:moveTo>
                    <a:pt x="168" y="338"/>
                  </a:moveTo>
                  <a:cubicBezTo>
                    <a:pt x="164" y="338"/>
                    <a:pt x="160" y="342"/>
                    <a:pt x="160" y="347"/>
                  </a:cubicBezTo>
                  <a:cubicBezTo>
                    <a:pt x="160" y="352"/>
                    <a:pt x="164" y="356"/>
                    <a:pt x="168" y="356"/>
                  </a:cubicBezTo>
                  <a:cubicBezTo>
                    <a:pt x="173" y="356"/>
                    <a:pt x="177" y="352"/>
                    <a:pt x="177" y="347"/>
                  </a:cubicBezTo>
                  <a:cubicBezTo>
                    <a:pt x="177" y="342"/>
                    <a:pt x="173" y="338"/>
                    <a:pt x="168" y="338"/>
                  </a:cubicBezTo>
                  <a:close/>
                  <a:moveTo>
                    <a:pt x="153" y="324"/>
                  </a:moveTo>
                  <a:cubicBezTo>
                    <a:pt x="148" y="324"/>
                    <a:pt x="144" y="328"/>
                    <a:pt x="144" y="333"/>
                  </a:cubicBezTo>
                  <a:cubicBezTo>
                    <a:pt x="144" y="337"/>
                    <a:pt x="148" y="341"/>
                    <a:pt x="153" y="341"/>
                  </a:cubicBezTo>
                  <a:cubicBezTo>
                    <a:pt x="157" y="341"/>
                    <a:pt x="161" y="337"/>
                    <a:pt x="161" y="333"/>
                  </a:cubicBezTo>
                  <a:cubicBezTo>
                    <a:pt x="161" y="328"/>
                    <a:pt x="157" y="324"/>
                    <a:pt x="153" y="3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xmlns="" id="{D728CD5A-4358-BA43-995A-59DCEAB31E11}"/>
                </a:ext>
              </a:extLst>
            </p:cNvPr>
            <p:cNvGrpSpPr/>
            <p:nvPr/>
          </p:nvGrpSpPr>
          <p:grpSpPr>
            <a:xfrm rot="5400000">
              <a:off x="6518072" y="2385022"/>
              <a:ext cx="345821" cy="307733"/>
              <a:chOff x="5462588" y="2865438"/>
              <a:chExt cx="1268412" cy="1128712"/>
            </a:xfrm>
            <a:noFill/>
          </p:grpSpPr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xmlns="" id="{1FA80ACB-065E-6E4E-AAB4-16B483CC5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1050" y="2865438"/>
                <a:ext cx="471487" cy="658813"/>
              </a:xfrm>
              <a:custGeom>
                <a:avLst/>
                <a:gdLst>
                  <a:gd name="T0" fmla="*/ 40 w 126"/>
                  <a:gd name="T1" fmla="*/ 176 h 176"/>
                  <a:gd name="T2" fmla="*/ 63 w 126"/>
                  <a:gd name="T3" fmla="*/ 172 h 176"/>
                  <a:gd name="T4" fmla="*/ 86 w 126"/>
                  <a:gd name="T5" fmla="*/ 176 h 176"/>
                  <a:gd name="T6" fmla="*/ 86 w 126"/>
                  <a:gd name="T7" fmla="*/ 66 h 176"/>
                  <a:gd name="T8" fmla="*/ 126 w 126"/>
                  <a:gd name="T9" fmla="*/ 66 h 176"/>
                  <a:gd name="T10" fmla="*/ 66 w 126"/>
                  <a:gd name="T11" fmla="*/ 0 h 176"/>
                  <a:gd name="T12" fmla="*/ 0 w 126"/>
                  <a:gd name="T13" fmla="*/ 66 h 176"/>
                  <a:gd name="T14" fmla="*/ 40 w 126"/>
                  <a:gd name="T15" fmla="*/ 66 h 176"/>
                  <a:gd name="T16" fmla="*/ 40 w 126"/>
                  <a:gd name="T1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76">
                    <a:moveTo>
                      <a:pt x="40" y="176"/>
                    </a:moveTo>
                    <a:cubicBezTo>
                      <a:pt x="47" y="174"/>
                      <a:pt x="55" y="172"/>
                      <a:pt x="63" y="172"/>
                    </a:cubicBezTo>
                    <a:cubicBezTo>
                      <a:pt x="71" y="172"/>
                      <a:pt x="79" y="174"/>
                      <a:pt x="86" y="17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40" y="66"/>
                      <a:pt x="40" y="66"/>
                      <a:pt x="40" y="66"/>
                    </a:cubicBezTo>
                    <a:lnTo>
                      <a:pt x="40" y="176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7" name="Freeform 24">
                <a:extLst>
                  <a:ext uri="{FF2B5EF4-FFF2-40B4-BE49-F238E27FC236}">
                    <a16:creationId xmlns:a16="http://schemas.microsoft.com/office/drawing/2014/main" xmlns="" id="{BC4A484E-CA7E-3941-9948-D33B586EA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363" y="3138488"/>
                <a:ext cx="528637" cy="506413"/>
              </a:xfrm>
              <a:custGeom>
                <a:avLst/>
                <a:gdLst>
                  <a:gd name="T0" fmla="*/ 47 w 141"/>
                  <a:gd name="T1" fmla="*/ 0 h 135"/>
                  <a:gd name="T2" fmla="*/ 76 w 141"/>
                  <a:gd name="T3" fmla="*/ 28 h 135"/>
                  <a:gd name="T4" fmla="*/ 0 w 141"/>
                  <a:gd name="T5" fmla="*/ 105 h 135"/>
                  <a:gd name="T6" fmla="*/ 36 w 141"/>
                  <a:gd name="T7" fmla="*/ 135 h 135"/>
                  <a:gd name="T8" fmla="*/ 109 w 141"/>
                  <a:gd name="T9" fmla="*/ 60 h 135"/>
                  <a:gd name="T10" fmla="*/ 137 w 141"/>
                  <a:gd name="T11" fmla="*/ 88 h 135"/>
                  <a:gd name="T12" fmla="*/ 141 w 141"/>
                  <a:gd name="T13" fmla="*/ 0 h 135"/>
                  <a:gd name="T14" fmla="*/ 47 w 141"/>
                  <a:gd name="T1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" h="135">
                    <a:moveTo>
                      <a:pt x="47" y="0"/>
                    </a:moveTo>
                    <a:cubicBezTo>
                      <a:pt x="76" y="28"/>
                      <a:pt x="76" y="28"/>
                      <a:pt x="76" y="28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15" y="111"/>
                      <a:pt x="28" y="122"/>
                      <a:pt x="36" y="135"/>
                    </a:cubicBezTo>
                    <a:cubicBezTo>
                      <a:pt x="109" y="60"/>
                      <a:pt x="109" y="60"/>
                      <a:pt x="109" y="60"/>
                    </a:cubicBezTo>
                    <a:cubicBezTo>
                      <a:pt x="137" y="88"/>
                      <a:pt x="137" y="88"/>
                      <a:pt x="137" y="88"/>
                    </a:cubicBezTo>
                    <a:cubicBezTo>
                      <a:pt x="141" y="0"/>
                      <a:pt x="141" y="0"/>
                      <a:pt x="141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8" name="Freeform 25">
                <a:extLst>
                  <a:ext uri="{FF2B5EF4-FFF2-40B4-BE49-F238E27FC236}">
                    <a16:creationId xmlns:a16="http://schemas.microsoft.com/office/drawing/2014/main" xmlns="" id="{F5C751E5-4C11-B249-BFB9-C8C8E4A1C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2588" y="3138488"/>
                <a:ext cx="525462" cy="506413"/>
              </a:xfrm>
              <a:custGeom>
                <a:avLst/>
                <a:gdLst>
                  <a:gd name="T0" fmla="*/ 140 w 140"/>
                  <a:gd name="T1" fmla="*/ 105 h 135"/>
                  <a:gd name="T2" fmla="*/ 65 w 140"/>
                  <a:gd name="T3" fmla="*/ 28 h 135"/>
                  <a:gd name="T4" fmla="*/ 93 w 140"/>
                  <a:gd name="T5" fmla="*/ 0 h 135"/>
                  <a:gd name="T6" fmla="*/ 0 w 140"/>
                  <a:gd name="T7" fmla="*/ 0 h 135"/>
                  <a:gd name="T8" fmla="*/ 3 w 140"/>
                  <a:gd name="T9" fmla="*/ 88 h 135"/>
                  <a:gd name="T10" fmla="*/ 32 w 140"/>
                  <a:gd name="T11" fmla="*/ 60 h 135"/>
                  <a:gd name="T12" fmla="*/ 104 w 140"/>
                  <a:gd name="T13" fmla="*/ 135 h 135"/>
                  <a:gd name="T14" fmla="*/ 140 w 140"/>
                  <a:gd name="T15" fmla="*/ 10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" h="135">
                    <a:moveTo>
                      <a:pt x="140" y="105"/>
                    </a:moveTo>
                    <a:cubicBezTo>
                      <a:pt x="65" y="28"/>
                      <a:pt x="65" y="28"/>
                      <a:pt x="65" y="28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13" y="122"/>
                      <a:pt x="125" y="111"/>
                      <a:pt x="140" y="105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9" name="Oval 26">
                <a:extLst>
                  <a:ext uri="{FF2B5EF4-FFF2-40B4-BE49-F238E27FC236}">
                    <a16:creationId xmlns:a16="http://schemas.microsoft.com/office/drawing/2014/main" xmlns="" id="{A16080B1-C6D4-F840-A707-A99F0FDE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7563" y="3600450"/>
                <a:ext cx="398462" cy="393700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63614F74-B730-994C-99EE-952A160C5531}"/>
                </a:ext>
              </a:extLst>
            </p:cNvPr>
            <p:cNvSpPr/>
            <p:nvPr/>
          </p:nvSpPr>
          <p:spPr>
            <a:xfrm>
              <a:off x="6409257" y="2253159"/>
              <a:ext cx="552835" cy="552835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en-US" sz="13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E14DDC10-E1F8-BF40-BADB-FDE8A30EE33C}"/>
                </a:ext>
              </a:extLst>
            </p:cNvPr>
            <p:cNvSpPr/>
            <p:nvPr/>
          </p:nvSpPr>
          <p:spPr bwMode="auto">
            <a:xfrm>
              <a:off x="7887269" y="2269528"/>
              <a:ext cx="553124" cy="55312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752538" y="5445224"/>
            <a:ext cx="5520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Google Duplex helps </a:t>
            </a:r>
            <a:r>
              <a:rPr lang="en-US" sz="1600" dirty="0">
                <a:solidFill>
                  <a:srgbClr val="00B050"/>
                </a:solidFill>
              </a:rPr>
              <a:t>to book restaurant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Voice Usage in TV program selection (e.g. </a:t>
            </a:r>
            <a:r>
              <a:rPr lang="en-US" sz="1600" dirty="0" err="1" smtClean="0">
                <a:solidFill>
                  <a:srgbClr val="00B0F0"/>
                </a:solidFill>
              </a:rPr>
              <a:t>myTVSuper</a:t>
            </a:r>
            <a:r>
              <a:rPr lang="en-US" sz="1600" dirty="0" smtClean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HK Call Center </a:t>
            </a:r>
            <a:r>
              <a:rPr lang="en-US" sz="1600" dirty="0">
                <a:solidFill>
                  <a:srgbClr val="00B050"/>
                </a:solidFill>
              </a:rPr>
              <a:t>-&gt; </a:t>
            </a:r>
            <a:r>
              <a:rPr lang="en-US" sz="1600" dirty="0" smtClean="0">
                <a:solidFill>
                  <a:srgbClr val="00B050"/>
                </a:solidFill>
              </a:rPr>
              <a:t>GZ/Philippines -&gt; Alexa/Siri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60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218</TotalTime>
  <Words>1695</Words>
  <Application>Microsoft Office PowerPoint</Application>
  <PresentationFormat>On-screen Show (4:3)</PresentationFormat>
  <Paragraphs>360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Clarity</vt:lpstr>
      <vt:lpstr> Algorithmic and  High-Frequency Trading Big &amp; Alternative Data </vt:lpstr>
      <vt:lpstr>Big &amp; Alternative Data</vt:lpstr>
      <vt:lpstr>Data, Data, Data….</vt:lpstr>
      <vt:lpstr>Individuals: Digital Footprints</vt:lpstr>
      <vt:lpstr>Business Processes</vt:lpstr>
      <vt:lpstr>Satellite image: Oil Reserve</vt:lpstr>
      <vt:lpstr>Satellite image: Parking Lots</vt:lpstr>
      <vt:lpstr>Example: HSBC Ask Amy Chatbot</vt:lpstr>
      <vt:lpstr>Example: Amazon Alexa</vt:lpstr>
      <vt:lpstr>Example: P2P Lending</vt:lpstr>
      <vt:lpstr>Example: News Filter </vt:lpstr>
      <vt:lpstr>Example: Detect Unusual Trading Activity</vt:lpstr>
      <vt:lpstr>Example: Social Trading</vt:lpstr>
      <vt:lpstr>Example: Social Trading</vt:lpstr>
      <vt:lpstr>Alternative Data Breakdown</vt:lpstr>
      <vt:lpstr>Alternative Data Evaluation</vt:lpstr>
      <vt:lpstr>Alternative Data Evaluation</vt:lpstr>
      <vt:lpstr>Alternative Data Summary</vt:lpstr>
      <vt:lpstr>Datatact: Intro</vt:lpstr>
      <vt:lpstr>PowerPoint Presentation</vt:lpstr>
      <vt:lpstr>PowerPoint Presentation</vt:lpstr>
      <vt:lpstr>Datatact : Content Farm</vt:lpstr>
      <vt:lpstr>Datatact : Product Cross-selling</vt:lpstr>
      <vt:lpstr>Datatact : Product Cross-selling</vt:lpstr>
      <vt:lpstr>Datatact : Product Cross-selling</vt:lpstr>
      <vt:lpstr>PowerPoint Presentation</vt:lpstr>
      <vt:lpstr>PowerPoint Presentation</vt:lpstr>
      <vt:lpstr>Development Pipelines</vt:lpstr>
      <vt:lpstr>Data Extraction &amp; Storage</vt:lpstr>
      <vt:lpstr>Pre Process</vt:lpstr>
      <vt:lpstr>Pre Process</vt:lpstr>
      <vt:lpstr>Searching</vt:lpstr>
      <vt:lpstr>Ranking</vt:lpstr>
      <vt:lpstr>Google PageRank</vt:lpstr>
      <vt:lpstr>Social Media Ranking</vt:lpstr>
      <vt:lpstr>Big Data</vt:lpstr>
      <vt:lpstr>Big Data</vt:lpstr>
      <vt:lpstr>Key Technologies - Hadoop</vt:lpstr>
      <vt:lpstr>Map-Reduce - Data Parallelism</vt:lpstr>
      <vt:lpstr>Map-Reduce - Data Parallelism</vt:lpstr>
      <vt:lpstr>Hashing - Indexed by Calculation</vt:lpstr>
      <vt:lpstr>Do you need Big Data Solution</vt:lpstr>
      <vt:lpstr>Do you need Big Data Solution</vt:lpstr>
      <vt:lpstr>Do you need Big Data Solution</vt:lpstr>
      <vt:lpstr>Do you need Big Data Solution</vt:lpstr>
      <vt:lpstr>Do you need Big Data Solution</vt:lpstr>
      <vt:lpstr>Do you need Big Data Solution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Algorithmic Trading</dc:title>
  <dc:creator>Liu Wai Keung</dc:creator>
  <cp:lastModifiedBy>Liu Wai Keung</cp:lastModifiedBy>
  <cp:revision>15</cp:revision>
  <dcterms:created xsi:type="dcterms:W3CDTF">2019-12-25T09:41:43Z</dcterms:created>
  <dcterms:modified xsi:type="dcterms:W3CDTF">2020-12-10T02:32:10Z</dcterms:modified>
</cp:coreProperties>
</file>